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79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8" r:id="rId26"/>
  </p:sldIdLst>
  <p:sldSz cx="12192000" cy="6858000"/>
  <p:notesSz cx="6858000" cy="9144000"/>
  <p:embeddedFontLst>
    <p:embeddedFont>
      <p:font typeface="Source Han Sans" panose="020B0400000000000000" charset="-122"/>
      <p:regular r:id="rId30"/>
    </p:embeddedFont>
    <p:embeddedFont>
      <p:font typeface="HelloFont WenYiHei" panose="00020600040101010101" charset="-122"/>
      <p:regular r:id="rId31"/>
    </p:embeddedFont>
    <p:embeddedFont>
      <p:font typeface="Source Han Sans CN Bold" panose="020B0800000000000000" charset="-122"/>
      <p:bold r:id="rId32"/>
    </p:embeddedFont>
    <p:embeddedFont>
      <p:font typeface="等线" panose="02010600030101010101" charset="-122"/>
      <p:regular r:id="rId33"/>
    </p:embeddedFont>
    <p:embeddedFont>
      <p:font typeface="Dream-ZongYiGBT" panose="02010604000000000000" charset="-122"/>
      <p:regular r:id="rId34"/>
    </p:embeddedFont>
    <p:embeddedFont>
      <p:font typeface="Alibaba Sans Light" panose="020B0303020203040204"/>
      <p:regular r:id="rId35"/>
    </p:embeddedFont>
    <p:embeddedFont>
      <p:font typeface="OPPOSans B" panose="00020600040101010101" charset="-122"/>
      <p:regular r:id="rId36"/>
    </p:embeddedFont>
    <p:embeddedFont>
      <p:font typeface="OPPOSans H" panose="00020600040101010101" charset="-122"/>
      <p:regular r:id="rId37"/>
    </p:embeddedFont>
    <p:embeddedFont>
      <p:font typeface="OPPOSans L" panose="00020600040101010101" charset="-122"/>
      <p:regular r:id="rId38"/>
    </p:embeddedFont>
    <p:embeddedFont>
      <p:font typeface="Source Han Sans CN Regular" panose="020B0A00000000000000" charset="-122"/>
      <p:bold r:id="rId39"/>
    </p:embeddedFont>
    <p:embeddedFont>
      <p:font typeface="OPPOSans R" panose="00020600040101010101" charset="-122"/>
      <p:regular r:id="rId40"/>
    </p:embeddedFont>
  </p:embeddedFontLst>
  <p:custDataLst>
    <p:tags r:id="rId41"/>
  </p:custData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1" Type="http://schemas.openxmlformats.org/officeDocument/2006/relationships/tags" Target="tags/tag3.xml"/><Relationship Id="rId40" Type="http://schemas.openxmlformats.org/officeDocument/2006/relationships/font" Target="fonts/font11.fntdata"/><Relationship Id="rId4" Type="http://schemas.openxmlformats.org/officeDocument/2006/relationships/slide" Target="slides/slide1.xml"/><Relationship Id="rId39" Type="http://schemas.openxmlformats.org/officeDocument/2006/relationships/font" Target="fonts/font10.fntdata"/><Relationship Id="rId38" Type="http://schemas.openxmlformats.org/officeDocument/2006/relationships/font" Target="fonts/font9.fntdata"/><Relationship Id="rId37" Type="http://schemas.openxmlformats.org/officeDocument/2006/relationships/font" Target="fonts/font8.fntdata"/><Relationship Id="rId36" Type="http://schemas.openxmlformats.org/officeDocument/2006/relationships/font" Target="fonts/font7.fntdata"/><Relationship Id="rId35" Type="http://schemas.openxmlformats.org/officeDocument/2006/relationships/font" Target="fonts/font6.fntdata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tags" Target="../tags/tag2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image" Target="../media/image20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jpe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rot="10800000">
            <a:off x="-3051664" y="-3515458"/>
            <a:ext cx="10519264" cy="644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5869597" y="4526572"/>
            <a:ext cx="8401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422031" y="363415"/>
            <a:ext cx="11347938" cy="6131170"/>
          </a:xfrm>
          <a:prstGeom prst="roundRect">
            <a:avLst/>
          </a:prstGeom>
          <a:solidFill>
            <a:schemeClr val="bg1"/>
          </a:solidFill>
          <a:ln w="152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1384" y="495880"/>
            <a:ext cx="11089232" cy="5866241"/>
          </a:xfrm>
          <a:prstGeom prst="roundRect">
            <a:avLst>
              <a:gd name="adj" fmla="val 15060"/>
            </a:avLst>
          </a:prstGeom>
          <a:solidFill>
            <a:schemeClr val="accent2">
              <a:lumMod val="20000"/>
              <a:lumOff val="80000"/>
            </a:schemeClr>
          </a:solidFill>
          <a:ln w="1524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834414" y="-250631"/>
            <a:ext cx="2463094" cy="2349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151583" y="5027174"/>
            <a:ext cx="2638509" cy="172023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6276238" y="4913104"/>
            <a:ext cx="2098891" cy="497114"/>
          </a:xfrm>
          <a:prstGeom prst="roundRect">
            <a:avLst/>
          </a:pr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804171" y="4913104"/>
            <a:ext cx="2098891" cy="497114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304741" y="4932364"/>
            <a:ext cx="149832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主讲人：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刘建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鑫</a:t>
            </a:r>
            <a:endParaRPr kumimoji="1" lang="zh-CN" altLang="en-US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6757110" y="4932364"/>
            <a:ext cx="149832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2025.5.24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923541" y="5005759"/>
            <a:ext cx="311804" cy="31180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997984" y="5073421"/>
            <a:ext cx="162918" cy="1764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380610" y="5003240"/>
            <a:ext cx="316843" cy="316843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461000" y="5080521"/>
            <a:ext cx="156063" cy="1622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515328" y="1957754"/>
            <a:ext cx="9189184" cy="2450122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515328" y="2132857"/>
            <a:ext cx="9189184" cy="2099918"/>
          </a:xfrm>
          <a:prstGeom prst="roundRect">
            <a:avLst/>
          </a:prstGeom>
          <a:solidFill>
            <a:schemeClr val="accent2"/>
          </a:solidFill>
          <a:ln w="5715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187302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970573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83773" y="222738"/>
            <a:ext cx="1450356" cy="363416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972008" y="1305395"/>
            <a:ext cx="1747745" cy="153774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1919538" y="2390727"/>
            <a:ext cx="8352926" cy="15841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635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基于STM32的超声波测距系统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2192425" flipH="1">
            <a:off x="10751376" y="4528825"/>
            <a:ext cx="330969" cy="149266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4697963" flipH="1">
            <a:off x="10271406" y="4767203"/>
            <a:ext cx="586756" cy="166301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20567079">
            <a:off x="6563752" y="879230"/>
            <a:ext cx="766615" cy="1001737"/>
          </a:xfrm>
          <a:custGeom>
            <a:avLst/>
            <a:gdLst>
              <a:gd name="connsiteX0" fmla="*/ 0 w 2065355"/>
              <a:gd name="connsiteY0" fmla="*/ 0 h 2698801"/>
              <a:gd name="connsiteX1" fmla="*/ 1023194 w 2065355"/>
              <a:gd name="connsiteY1" fmla="*/ 664658 h 2698801"/>
              <a:gd name="connsiteX2" fmla="*/ 880308 w 2065355"/>
              <a:gd name="connsiteY2" fmla="*/ 1959661 h 2698801"/>
              <a:gd name="connsiteX3" fmla="*/ 171648 w 2065355"/>
              <a:gd name="connsiteY3" fmla="*/ 1731061 h 2698801"/>
              <a:gd name="connsiteX4" fmla="*/ 621802 w 2065355"/>
              <a:gd name="connsiteY4" fmla="*/ 1084506 h 2698801"/>
              <a:gd name="connsiteX5" fmla="*/ 1870908 w 2065355"/>
              <a:gd name="connsiteY5" fmla="*/ 1616761 h 2698801"/>
              <a:gd name="connsiteX6" fmla="*/ 2023308 w 2065355"/>
              <a:gd name="connsiteY6" fmla="*/ 2698801 h 2698801"/>
            </a:gdLst>
            <a:ahLst/>
            <a:cxnLst/>
            <a:rect l="l" t="t" r="r" b="b"/>
            <a:pathLst>
              <a:path w="2065355" h="2698801">
                <a:moveTo>
                  <a:pt x="0" y="0"/>
                </a:moveTo>
                <a:cubicBezTo>
                  <a:pt x="451683" y="87130"/>
                  <a:pt x="847141" y="264711"/>
                  <a:pt x="1023194" y="664658"/>
                </a:cubicBezTo>
                <a:cubicBezTo>
                  <a:pt x="1199247" y="1064605"/>
                  <a:pt x="1154238" y="1796594"/>
                  <a:pt x="880308" y="1959661"/>
                </a:cubicBezTo>
                <a:cubicBezTo>
                  <a:pt x="606378" y="2122728"/>
                  <a:pt x="302736" y="2126265"/>
                  <a:pt x="171648" y="1731061"/>
                </a:cubicBezTo>
                <a:cubicBezTo>
                  <a:pt x="40560" y="1335857"/>
                  <a:pt x="294590" y="1132891"/>
                  <a:pt x="621802" y="1084506"/>
                </a:cubicBezTo>
                <a:cubicBezTo>
                  <a:pt x="949014" y="1036121"/>
                  <a:pt x="1581098" y="1279264"/>
                  <a:pt x="1870908" y="1616761"/>
                </a:cubicBezTo>
                <a:cubicBezTo>
                  <a:pt x="2204721" y="2042262"/>
                  <a:pt x="2002988" y="2585771"/>
                  <a:pt x="2023308" y="2698801"/>
                </a:cubicBezTo>
              </a:path>
            </a:pathLst>
          </a:custGeom>
          <a:noFill/>
          <a:ln w="1079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rot="10800000">
            <a:off x="-3051664" y="-3515458"/>
            <a:ext cx="10519264" cy="644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5869597" y="4526572"/>
            <a:ext cx="8401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422031" y="363415"/>
            <a:ext cx="11347938" cy="6131170"/>
          </a:xfrm>
          <a:prstGeom prst="roundRect">
            <a:avLst/>
          </a:prstGeom>
          <a:solidFill>
            <a:schemeClr val="bg1"/>
          </a:solidFill>
          <a:ln w="152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1384" y="495880"/>
            <a:ext cx="11089232" cy="5866241"/>
          </a:xfrm>
          <a:prstGeom prst="roundRect">
            <a:avLst>
              <a:gd name="adj" fmla="val 15060"/>
            </a:avLst>
          </a:prstGeom>
          <a:solidFill>
            <a:schemeClr val="accent2">
              <a:lumMod val="20000"/>
              <a:lumOff val="80000"/>
            </a:schemeClr>
          </a:solidFill>
          <a:ln w="1524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834414" y="-250631"/>
            <a:ext cx="2463094" cy="2349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151583" y="5141820"/>
            <a:ext cx="2462663" cy="160558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1515328" y="3282412"/>
            <a:ext cx="9189184" cy="1629606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515328" y="3398876"/>
            <a:ext cx="9189184" cy="1396680"/>
          </a:xfrm>
          <a:prstGeom prst="roundRect">
            <a:avLst/>
          </a:prstGeom>
          <a:solidFill>
            <a:schemeClr val="accent2"/>
          </a:solidFill>
          <a:ln w="5715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87302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70573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83773" y="222738"/>
            <a:ext cx="1450356" cy="363416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972008" y="2419087"/>
            <a:ext cx="1747745" cy="153774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1847529" y="3435714"/>
            <a:ext cx="8496942" cy="13230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功能演示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7020010" flipH="1">
            <a:off x="10582096" y="2550585"/>
            <a:ext cx="242949" cy="109569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525548" flipH="1">
            <a:off x="10755655" y="2712007"/>
            <a:ext cx="430710" cy="122074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6765894">
            <a:off x="4812092" y="5193455"/>
            <a:ext cx="850948" cy="1123413"/>
          </a:xfrm>
          <a:custGeom>
            <a:avLst/>
            <a:gdLst>
              <a:gd name="connsiteX0" fmla="*/ 0 w 2065355"/>
              <a:gd name="connsiteY0" fmla="*/ 0 h 2698801"/>
              <a:gd name="connsiteX1" fmla="*/ 1023194 w 2065355"/>
              <a:gd name="connsiteY1" fmla="*/ 664658 h 2698801"/>
              <a:gd name="connsiteX2" fmla="*/ 880308 w 2065355"/>
              <a:gd name="connsiteY2" fmla="*/ 1959661 h 2698801"/>
              <a:gd name="connsiteX3" fmla="*/ 171648 w 2065355"/>
              <a:gd name="connsiteY3" fmla="*/ 1731061 h 2698801"/>
              <a:gd name="connsiteX4" fmla="*/ 621802 w 2065355"/>
              <a:gd name="connsiteY4" fmla="*/ 1084506 h 2698801"/>
              <a:gd name="connsiteX5" fmla="*/ 1870908 w 2065355"/>
              <a:gd name="connsiteY5" fmla="*/ 1616761 h 2698801"/>
              <a:gd name="connsiteX6" fmla="*/ 2023308 w 2065355"/>
              <a:gd name="connsiteY6" fmla="*/ 2698801 h 2698801"/>
            </a:gdLst>
            <a:ahLst/>
            <a:cxnLst/>
            <a:rect l="l" t="t" r="r" b="b"/>
            <a:pathLst>
              <a:path w="2065355" h="2698801">
                <a:moveTo>
                  <a:pt x="0" y="0"/>
                </a:moveTo>
                <a:cubicBezTo>
                  <a:pt x="451683" y="87130"/>
                  <a:pt x="847141" y="264711"/>
                  <a:pt x="1023194" y="664658"/>
                </a:cubicBezTo>
                <a:cubicBezTo>
                  <a:pt x="1199247" y="1064605"/>
                  <a:pt x="1154238" y="1796594"/>
                  <a:pt x="880308" y="1959661"/>
                </a:cubicBezTo>
                <a:cubicBezTo>
                  <a:pt x="606378" y="2122728"/>
                  <a:pt x="302736" y="2126265"/>
                  <a:pt x="171648" y="1731061"/>
                </a:cubicBezTo>
                <a:cubicBezTo>
                  <a:pt x="40560" y="1335857"/>
                  <a:pt x="294590" y="1132891"/>
                  <a:pt x="621802" y="1084506"/>
                </a:cubicBezTo>
                <a:cubicBezTo>
                  <a:pt x="949014" y="1036121"/>
                  <a:pt x="1581098" y="1279264"/>
                  <a:pt x="1870908" y="1616761"/>
                </a:cubicBezTo>
                <a:cubicBezTo>
                  <a:pt x="2204721" y="2042262"/>
                  <a:pt x="2002988" y="2585771"/>
                  <a:pt x="2023308" y="2698801"/>
                </a:cubicBezTo>
              </a:path>
            </a:pathLst>
          </a:custGeom>
          <a:noFill/>
          <a:ln w="107950" cap="sq">
            <a:solidFill>
              <a:schemeClr val="accent2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295802" y="-164123"/>
            <a:ext cx="3600398" cy="338711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033336" y="2159932"/>
            <a:ext cx="10158664" cy="3347952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721994" y="2528482"/>
            <a:ext cx="5895964" cy="26108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224585" y="3373812"/>
            <a:ext cx="923367" cy="923367"/>
          </a:xfrm>
          <a:prstGeom prst="round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 flipH="1" flipV="1">
            <a:off x="2462733" y="3619171"/>
            <a:ext cx="447072" cy="432648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64065" y="175460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视频播放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823819" y="672152"/>
            <a:ext cx="10204116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solid"/>
            <a:miter/>
          </a:ln>
        </p:spPr>
      </p:cxnSp>
      <p:sp>
        <p:nvSpPr>
          <p:cNvPr id="11" name="标题 1"/>
          <p:cNvSpPr txBox="1"/>
          <p:nvPr/>
        </p:nvSpPr>
        <p:spPr>
          <a:xfrm>
            <a:off x="286603" y="-7772"/>
            <a:ext cx="496692" cy="496692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5473" y="335854"/>
            <a:ext cx="349946" cy="349946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be3f47c2a4642e017b5422b17508a758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-214748252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847215" y="-27305"/>
            <a:ext cx="8776335" cy="58077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4511675" y="5876925"/>
            <a:ext cx="3868420" cy="6388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/>
              <a:t>串口软件显示结果</a:t>
            </a:r>
            <a:endParaRPr lang="zh-CN" altLang="en-US" sz="3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rot="10800000">
            <a:off x="-3051664" y="-3515458"/>
            <a:ext cx="10519264" cy="644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5869597" y="4526572"/>
            <a:ext cx="8401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422031" y="363415"/>
            <a:ext cx="11347938" cy="6131170"/>
          </a:xfrm>
          <a:prstGeom prst="roundRect">
            <a:avLst/>
          </a:prstGeom>
          <a:solidFill>
            <a:schemeClr val="bg1"/>
          </a:solidFill>
          <a:ln w="152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1384" y="495880"/>
            <a:ext cx="11089232" cy="5866241"/>
          </a:xfrm>
          <a:prstGeom prst="roundRect">
            <a:avLst>
              <a:gd name="adj" fmla="val 15060"/>
            </a:avLst>
          </a:prstGeom>
          <a:solidFill>
            <a:schemeClr val="accent2">
              <a:lumMod val="20000"/>
              <a:lumOff val="80000"/>
            </a:schemeClr>
          </a:solidFill>
          <a:ln w="1524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834414" y="-250631"/>
            <a:ext cx="2463094" cy="2349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151583" y="5141820"/>
            <a:ext cx="2462663" cy="160558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1515328" y="3282412"/>
            <a:ext cx="9189184" cy="1629606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515328" y="3398876"/>
            <a:ext cx="9189184" cy="1396680"/>
          </a:xfrm>
          <a:prstGeom prst="roundRect">
            <a:avLst/>
          </a:prstGeom>
          <a:solidFill>
            <a:schemeClr val="accent2"/>
          </a:solidFill>
          <a:ln w="5715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87302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70573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83773" y="222738"/>
            <a:ext cx="1450356" cy="363416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972008" y="2419087"/>
            <a:ext cx="1747745" cy="153774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1847529" y="3435714"/>
            <a:ext cx="8496942" cy="13230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代码讲解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7020010" flipH="1">
            <a:off x="10582096" y="2550585"/>
            <a:ext cx="242949" cy="109569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525548" flipH="1">
            <a:off x="10755655" y="2712007"/>
            <a:ext cx="430710" cy="122074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6765894">
            <a:off x="4812092" y="5193455"/>
            <a:ext cx="850948" cy="1123413"/>
          </a:xfrm>
          <a:custGeom>
            <a:avLst/>
            <a:gdLst>
              <a:gd name="connsiteX0" fmla="*/ 0 w 2065355"/>
              <a:gd name="connsiteY0" fmla="*/ 0 h 2698801"/>
              <a:gd name="connsiteX1" fmla="*/ 1023194 w 2065355"/>
              <a:gd name="connsiteY1" fmla="*/ 664658 h 2698801"/>
              <a:gd name="connsiteX2" fmla="*/ 880308 w 2065355"/>
              <a:gd name="connsiteY2" fmla="*/ 1959661 h 2698801"/>
              <a:gd name="connsiteX3" fmla="*/ 171648 w 2065355"/>
              <a:gd name="connsiteY3" fmla="*/ 1731061 h 2698801"/>
              <a:gd name="connsiteX4" fmla="*/ 621802 w 2065355"/>
              <a:gd name="connsiteY4" fmla="*/ 1084506 h 2698801"/>
              <a:gd name="connsiteX5" fmla="*/ 1870908 w 2065355"/>
              <a:gd name="connsiteY5" fmla="*/ 1616761 h 2698801"/>
              <a:gd name="connsiteX6" fmla="*/ 2023308 w 2065355"/>
              <a:gd name="connsiteY6" fmla="*/ 2698801 h 2698801"/>
            </a:gdLst>
            <a:ahLst/>
            <a:cxnLst/>
            <a:rect l="l" t="t" r="r" b="b"/>
            <a:pathLst>
              <a:path w="2065355" h="2698801">
                <a:moveTo>
                  <a:pt x="0" y="0"/>
                </a:moveTo>
                <a:cubicBezTo>
                  <a:pt x="451683" y="87130"/>
                  <a:pt x="847141" y="264711"/>
                  <a:pt x="1023194" y="664658"/>
                </a:cubicBezTo>
                <a:cubicBezTo>
                  <a:pt x="1199247" y="1064605"/>
                  <a:pt x="1154238" y="1796594"/>
                  <a:pt x="880308" y="1959661"/>
                </a:cubicBezTo>
                <a:cubicBezTo>
                  <a:pt x="606378" y="2122728"/>
                  <a:pt x="302736" y="2126265"/>
                  <a:pt x="171648" y="1731061"/>
                </a:cubicBezTo>
                <a:cubicBezTo>
                  <a:pt x="40560" y="1335857"/>
                  <a:pt x="294590" y="1132891"/>
                  <a:pt x="621802" y="1084506"/>
                </a:cubicBezTo>
                <a:cubicBezTo>
                  <a:pt x="949014" y="1036121"/>
                  <a:pt x="1581098" y="1279264"/>
                  <a:pt x="1870908" y="1616761"/>
                </a:cubicBezTo>
                <a:cubicBezTo>
                  <a:pt x="2204721" y="2042262"/>
                  <a:pt x="2002988" y="2585771"/>
                  <a:pt x="2023308" y="2698801"/>
                </a:cubicBezTo>
              </a:path>
            </a:pathLst>
          </a:custGeom>
          <a:noFill/>
          <a:ln w="107950" cap="sq">
            <a:solidFill>
              <a:schemeClr val="accent2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295802" y="-164123"/>
            <a:ext cx="3600398" cy="338711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32020" y="1477869"/>
            <a:ext cx="3240000" cy="441343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87280" y="1951965"/>
            <a:ext cx="666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文件结构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87279" y="2346382"/>
            <a:ext cx="6660000" cy="3914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项目文件结构，包括主文件、驱动文件、功能文件等。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25380" y="1438800"/>
            <a:ext cx="400387" cy="400387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2"/>
          </a:solidFill>
          <a:ln w="22225" cap="rnd">
            <a:noFill/>
            <a:round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699980" y="2800366"/>
            <a:ext cx="358031" cy="35808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2"/>
          </a:solidFill>
          <a:ln w="22225" cap="flat">
            <a:noFill/>
            <a:miter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64065" y="175460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软件架构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823819" y="672152"/>
            <a:ext cx="10204116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solid"/>
            <a:miter/>
          </a:ln>
        </p:spPr>
      </p:cxnSp>
      <p:sp>
        <p:nvSpPr>
          <p:cNvPr id="11" name="标题 1"/>
          <p:cNvSpPr txBox="1"/>
          <p:nvPr/>
        </p:nvSpPr>
        <p:spPr>
          <a:xfrm>
            <a:off x="286603" y="-7772"/>
            <a:ext cx="496692" cy="496692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5473" y="335854"/>
            <a:ext cx="349946" cy="349946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822898" y="1279401"/>
            <a:ext cx="3256405" cy="5159499"/>
          </a:xfrm>
          <a:prstGeom prst="rect">
            <a:avLst/>
          </a:prstGeom>
        </p:spPr>
      </p:pic>
      <p:sp>
        <p:nvSpPr>
          <p:cNvPr id="14" name="标题 1"/>
          <p:cNvSpPr txBox="1"/>
          <p:nvPr/>
        </p:nvSpPr>
        <p:spPr>
          <a:xfrm>
            <a:off x="4692650" y="3158161"/>
            <a:ext cx="5765800" cy="243840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333333">
                    <a:alpha val="100000"/>
                  </a:srgbClr>
                </a:solidFill>
                <a:latin typeface="Dream-ZongYiGBT" panose="02010604000000000000" charset="-122"/>
                <a:ea typeface="Dream-ZongYiGBT" panose="02010604000000000000" charset="-122"/>
                <a:cs typeface="Dream-ZongYiGBT" panose="02010604000000000000" charset="-122"/>
              </a:rPr>
              <a:t>  User/
  ├── main.c/h        // 主程序
  ├── hc_sr04.c/h     // 超声波模块
  ├── display.c/h     // 显示控制
  ├── led.c/h         // 声光控制
  ├── key.c/h         // 按键处理
  ├── tim.c/h         // 定时器设置
  └── usart.c/h       // 串口通信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151583" y="1536964"/>
            <a:ext cx="28800" cy="455015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100868" y="1517584"/>
            <a:ext cx="130230" cy="130230"/>
          </a:xfrm>
          <a:prstGeom prst="ellipse">
            <a:avLst/>
          </a:prstGeom>
          <a:solidFill>
            <a:schemeClr val="accent1">
              <a:alpha val="4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120249" y="1536964"/>
            <a:ext cx="91469" cy="9146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100868" y="3668980"/>
            <a:ext cx="130230" cy="130230"/>
          </a:xfrm>
          <a:prstGeom prst="ellipse">
            <a:avLst/>
          </a:prstGeom>
          <a:solidFill>
            <a:schemeClr val="accent1">
              <a:alpha val="4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20249" y="3688360"/>
            <a:ext cx="91469" cy="9146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93495" y="1019251"/>
            <a:ext cx="5320570" cy="19731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51145" y="802480"/>
            <a:ext cx="5320570" cy="1973125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78706" y="822564"/>
            <a:ext cx="5005249" cy="3839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核心功能：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98500" y="1228090"/>
            <a:ext cx="4927600" cy="13398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</a:rPr>
              <a:t>在系统启动时，main.c会调用各个模块的初始化函数，完成硬件设备的配置和状态检查。然后，它会进入主循环，在主循环中依次执行按键检测、距离测量、显示更新和报警判断等操作。</a:t>
            </a:r>
            <a:endParaRPr kumimoji="1" lang="en-US" altLang="zh-CN" sz="1600" b="1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+mn-lt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468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Alibaba Sans Light" panose="020B0303020203040204"/>
                <a:ea typeface="Alibaba Sans Light" panose="020B0303020203040204"/>
                <a:cs typeface="Alibaba Sans Light" panose="020B0303020203040204"/>
              </a:rPr>
              <a:t>main.c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2704357">
            <a:off x="150342" y="385252"/>
            <a:ext cx="293087" cy="293086"/>
          </a:xfrm>
          <a:prstGeom prst="teardrop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2704357" flipH="1">
            <a:off x="400559" y="588045"/>
            <a:ext cx="225331" cy="225331"/>
          </a:xfrm>
          <a:prstGeom prst="teardrop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8104357">
            <a:off x="368765" y="167387"/>
            <a:ext cx="293084" cy="293084"/>
          </a:xfrm>
          <a:prstGeom prst="teardrop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541655" y="586447"/>
            <a:ext cx="4659745" cy="2760003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288812" y="3163369"/>
            <a:ext cx="5921488" cy="232704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654800" y="3787271"/>
            <a:ext cx="5130800" cy="252753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>
            <a:off x="4004310" y="836930"/>
            <a:ext cx="36000" cy="81915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787881" y="2180414"/>
            <a:ext cx="612140" cy="867103"/>
          </a:xfrm>
          <a:custGeom>
            <a:avLst/>
            <a:gdLst>
              <a:gd name="connsiteX0" fmla="*/ 612140 w 612140"/>
              <a:gd name="connsiteY0" fmla="*/ 268088 h 867103"/>
              <a:gd name="connsiteX1" fmla="*/ 612140 w 612140"/>
              <a:gd name="connsiteY1" fmla="*/ 765078 h 867103"/>
              <a:gd name="connsiteX2" fmla="*/ 510115 w 612140"/>
              <a:gd name="connsiteY2" fmla="*/ 867103 h 867103"/>
              <a:gd name="connsiteX3" fmla="*/ 102025 w 612140"/>
              <a:gd name="connsiteY3" fmla="*/ 867103 h 867103"/>
              <a:gd name="connsiteX4" fmla="*/ 0 w 612140"/>
              <a:gd name="connsiteY4" fmla="*/ 765078 h 867103"/>
              <a:gd name="connsiteX5" fmla="*/ 0 w 612140"/>
              <a:gd name="connsiteY5" fmla="*/ 268088 h 867103"/>
              <a:gd name="connsiteX6" fmla="*/ 102025 w 612140"/>
              <a:gd name="connsiteY6" fmla="*/ 166063 h 867103"/>
              <a:gd name="connsiteX7" fmla="*/ 197361 w 612140"/>
              <a:gd name="connsiteY7" fmla="*/ 166063 h 867103"/>
              <a:gd name="connsiteX8" fmla="*/ 293677 w 612140"/>
              <a:gd name="connsiteY8" fmla="*/ 0 h 867103"/>
              <a:gd name="connsiteX9" fmla="*/ 389993 w 612140"/>
              <a:gd name="connsiteY9" fmla="*/ 166063 h 867103"/>
              <a:gd name="connsiteX10" fmla="*/ 510116 w 612140"/>
              <a:gd name="connsiteY10" fmla="*/ 166063 h 867103"/>
              <a:gd name="connsiteX11" fmla="*/ 612140 w 612140"/>
              <a:gd name="connsiteY11" fmla="*/ 268088 h 867103"/>
            </a:gdLst>
            <a:ahLst/>
            <a:cxnLst/>
            <a:rect l="l" t="t" r="r" b="b"/>
            <a:pathLst>
              <a:path w="612140" h="867103">
                <a:moveTo>
                  <a:pt x="612140" y="268088"/>
                </a:moveTo>
                <a:lnTo>
                  <a:pt x="612140" y="765078"/>
                </a:lnTo>
                <a:cubicBezTo>
                  <a:pt x="612140" y="821425"/>
                  <a:pt x="566462" y="867103"/>
                  <a:pt x="510115" y="867103"/>
                </a:cubicBezTo>
                <a:lnTo>
                  <a:pt x="102025" y="867103"/>
                </a:lnTo>
                <a:cubicBezTo>
                  <a:pt x="45678" y="867103"/>
                  <a:pt x="0" y="821425"/>
                  <a:pt x="0" y="765078"/>
                </a:cubicBezTo>
                <a:lnTo>
                  <a:pt x="0" y="268088"/>
                </a:lnTo>
                <a:cubicBezTo>
                  <a:pt x="0" y="211741"/>
                  <a:pt x="45678" y="166063"/>
                  <a:pt x="102025" y="166063"/>
                </a:cubicBezTo>
                <a:lnTo>
                  <a:pt x="197361" y="166063"/>
                </a:lnTo>
                <a:lnTo>
                  <a:pt x="293677" y="0"/>
                </a:lnTo>
                <a:lnTo>
                  <a:pt x="389993" y="166063"/>
                </a:lnTo>
                <a:lnTo>
                  <a:pt x="510116" y="166063"/>
                </a:lnTo>
                <a:cubicBezTo>
                  <a:pt x="566463" y="166063"/>
                  <a:pt x="612141" y="211741"/>
                  <a:pt x="612140" y="268088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39850" y="2456964"/>
            <a:ext cx="307576" cy="307576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14960" y="-121920"/>
            <a:ext cx="36000" cy="77724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47650" y="2545080"/>
            <a:ext cx="172720" cy="17272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77800" dist="38100" dir="5400000" algn="t" rotWithShape="0">
              <a:schemeClr val="accent1">
                <a:lumMod val="50000"/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2992665"/>
            <a:ext cx="1612900" cy="5782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超声波测距：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0" y="355669"/>
            <a:ext cx="720000" cy="576000"/>
          </a:xfrm>
          <a:prstGeom prst="triangl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64394" y="355669"/>
            <a:ext cx="7519965" cy="576000"/>
          </a:xfrm>
          <a:custGeom>
            <a:avLst/>
            <a:gdLst>
              <a:gd name="connsiteX0" fmla="*/ 367854 w 7519965"/>
              <a:gd name="connsiteY0" fmla="*/ 503515 h 510950"/>
              <a:gd name="connsiteX1" fmla="*/ 0 w 7519965"/>
              <a:gd name="connsiteY1" fmla="*/ 0 h 510950"/>
              <a:gd name="connsiteX2" fmla="*/ 7519965 w 7519965"/>
              <a:gd name="connsiteY2" fmla="*/ 0 h 510950"/>
              <a:gd name="connsiteX3" fmla="*/ 7300522 w 7519965"/>
              <a:gd name="connsiteY3" fmla="*/ 510950 h 510950"/>
              <a:gd name="connsiteX4" fmla="*/ 367854 w 7519965"/>
              <a:gd name="connsiteY4" fmla="*/ 503515 h 510950"/>
            </a:gdLst>
            <a:ahLst/>
            <a:cxnLst/>
            <a:rect l="l" t="t" r="r" b="b"/>
            <a:pathLst>
              <a:path w="7519965" h="510950">
                <a:moveTo>
                  <a:pt x="367854" y="503515"/>
                </a:moveTo>
                <a:lnTo>
                  <a:pt x="0" y="0"/>
                </a:lnTo>
                <a:lnTo>
                  <a:pt x="7519965" y="0"/>
                </a:lnTo>
                <a:lnTo>
                  <a:pt x="7300522" y="510950"/>
                </a:lnTo>
                <a:lnTo>
                  <a:pt x="367854" y="503515"/>
                </a:lnTo>
                <a:close/>
              </a:path>
            </a:pathLst>
          </a:custGeom>
          <a:gradFill>
            <a:gsLst>
              <a:gs pos="8000">
                <a:schemeClr val="accent1">
                  <a:lumMod val="20000"/>
                  <a:lumOff val="80000"/>
                </a:schemeClr>
              </a:gs>
              <a:gs pos="93000">
                <a:schemeClr val="bg1"/>
              </a:gs>
            </a:gsLst>
            <a:lin ang="0" scaled="0"/>
          </a:gradFill>
          <a:ln w="12700" cap="sq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21832" y="409669"/>
            <a:ext cx="10537593" cy="468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hc-sr04.c</a:t>
            </a: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4502819" y="837424"/>
            <a:ext cx="6628062" cy="5474476"/>
          </a:xfrm>
          <a:prstGeom prst="rect">
            <a:avLst/>
          </a:prstGeom>
        </p:spPr>
      </p:pic>
      <p:sp>
        <p:nvSpPr>
          <p:cNvPr id="14" name="标题 1"/>
          <p:cNvSpPr txBox="1"/>
          <p:nvPr/>
        </p:nvSpPr>
        <p:spPr>
          <a:xfrm>
            <a:off x="654050" y="4356100"/>
            <a:ext cx="3556000" cy="43180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333333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捕获超声波模块返回的回响信号，计算信号往返时间。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4050" y="3568700"/>
            <a:ext cx="3517900" cy="43180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333333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生成20μs触发信号，启动超声波模块并发射超声波。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92150" y="5118100"/>
            <a:ext cx="3467100" cy="43180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333333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根据时间差和声速计算距离，实现高精度测距。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1403" y="174600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424235" y="1197099"/>
            <a:ext cx="924312" cy="92431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43025" y="2496185"/>
            <a:ext cx="3448685" cy="9226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lvl="1"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  <a:sym typeface="+mn-ea"/>
              </a:rPr>
              <a:t>OLED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</a:rPr>
              <a:t>显示测量距离、报警阈值、报警状态等信息通过。相应的代码控制OLED显示屏的显示内容和格式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+mn-lt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631530" y="1485111"/>
            <a:ext cx="490673" cy="42956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424235" y="2127875"/>
            <a:ext cx="9330823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显示内容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424235" y="3830276"/>
            <a:ext cx="924312" cy="92431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489167" y="3809832"/>
            <a:ext cx="1234005" cy="99555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25400">
                  <a:solidFill>
                    <a:srgbClr val="000000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415415" y="5294630"/>
            <a:ext cx="3446780" cy="9226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lvl="1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</a:rPr>
              <a:t>测量距离小于报警阈值时，控制蜂鸣器发出报警声音，并使LED指示灯闪烁。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+mn-lt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641091" y="4047096"/>
            <a:ext cx="490601" cy="490673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424235" y="4869002"/>
            <a:ext cx="9330823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报警控制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167" y="1196807"/>
            <a:ext cx="1234005" cy="99555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25400">
                  <a:solidFill>
                    <a:srgbClr val="000000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0" y="498125"/>
            <a:ext cx="5520267" cy="19979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415667" y="319384"/>
            <a:ext cx="99159" cy="120650"/>
          </a:xfrm>
          <a:prstGeom prst="parallelogram">
            <a:avLst>
              <a:gd name="adj" fmla="val 54261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35463" y="174697"/>
            <a:ext cx="10983437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显示和报警功能实现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0" y="754704"/>
            <a:ext cx="5520267" cy="3266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4871720" y="836650"/>
            <a:ext cx="6096000" cy="274122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4871720" y="4365443"/>
            <a:ext cx="6096000" cy="629014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871720" y="5157301"/>
            <a:ext cx="6096000" cy="76106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78927" y="980796"/>
            <a:ext cx="1021080" cy="1021080"/>
          </a:xfrm>
          <a:prstGeom prst="ellipse">
            <a:avLst/>
          </a:prstGeom>
          <a:solidFill>
            <a:schemeClr val="bg1"/>
          </a:solidFill>
          <a:ln w="44450" cap="sq">
            <a:solidFill>
              <a:schemeClr val="accent1"/>
            </a:solidFill>
            <a:miter/>
          </a:ln>
          <a:effectLst>
            <a:outerShdw blurRad="190500" dist="63500" dir="2700000" sx="102000" sy="102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67171" y="1269040"/>
            <a:ext cx="409032" cy="409032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499914" y="841731"/>
            <a:ext cx="4800011" cy="5116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按键功能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499870" y="1268730"/>
            <a:ext cx="4171315" cy="2084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OPPOSans L" panose="00020600040101010101" charset="-122"/>
              </a:rPr>
              <a:t>检测按键的状态，并根据按键操作执行相应的功能。</a:t>
            </a:r>
            <a:endParaRPr kumimoji="1" lang="en-US" altLang="zh-CN" sz="1400">
              <a:ln w="12700">
                <a:noFill/>
              </a:ln>
              <a:solidFill>
                <a:srgbClr val="000000">
                  <a:alpha val="100000"/>
                </a:srgbClr>
              </a:solidFill>
              <a:ea typeface="+mn-lt"/>
              <a:cs typeface="OPPOSans L" panose="00020600040101010101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OPPOSans L" panose="00020600040101010101" charset="-122"/>
              </a:rPr>
              <a:t>按键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OPPOSans L" panose="00020600040101010101" charset="-122"/>
              </a:rPr>
              <a:t>1</a:t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OPPOSans L" panose="00020600040101010101" charset="-122"/>
              </a:rPr>
              <a:t>按下，进行报警状态切换。按键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OPPOSans L" panose="00020600040101010101" charset="-122"/>
              </a:rPr>
              <a:t>2</a:t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OPPOSans L" panose="00020600040101010101" charset="-122"/>
              </a:rPr>
              <a:t>按下，</a:t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OPPOSans L" panose="00020600040101010101" charset="-122"/>
                <a:sym typeface="+mn-ea"/>
              </a:rPr>
              <a:t>增加</a:t>
            </a:r>
            <a:endParaRPr kumimoji="1" lang="zh-CN" altLang="en-US" sz="1400">
              <a:ln w="12700">
                <a:noFill/>
              </a:ln>
              <a:solidFill>
                <a:srgbClr val="000000">
                  <a:alpha val="100000"/>
                </a:srgbClr>
              </a:solidFill>
              <a:ea typeface="+mn-lt"/>
              <a:cs typeface="OPPOSans L" panose="00020600040101010101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OPPOSans L" panose="00020600040101010101" charset="-122"/>
              </a:rPr>
              <a:t>报警阈值。</a:t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OPPOSans L" panose="00020600040101010101" charset="-122"/>
                <a:sym typeface="+mn-ea"/>
              </a:rPr>
              <a:t>按键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OPPOSans L" panose="00020600040101010101" charset="-122"/>
                <a:sym typeface="+mn-ea"/>
              </a:rPr>
              <a:t>3</a:t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OPPOSans L" panose="00020600040101010101" charset="-122"/>
                <a:sym typeface="+mn-ea"/>
              </a:rPr>
              <a:t>按下，减少报警阈值。</a:t>
            </a:r>
            <a:endParaRPr kumimoji="1" lang="zh-CN" altLang="en-US" sz="1400">
              <a:ln w="12700">
                <a:noFill/>
              </a:ln>
              <a:solidFill>
                <a:srgbClr val="000000">
                  <a:alpha val="100000"/>
                </a:srgbClr>
              </a:solidFill>
              <a:ea typeface="+mn-lt"/>
              <a:cs typeface="OPPOSans L" panose="00020600040101010101" charset="-122"/>
            </a:endParaRPr>
          </a:p>
          <a:p>
            <a:pPr algn="l">
              <a:lnSpc>
                <a:spcPct val="150000"/>
              </a:lnSpc>
            </a:pPr>
            <a:endParaRPr kumimoji="1" lang="zh-CN" altLang="en-US" sz="1400">
              <a:ln w="12700">
                <a:noFill/>
              </a:ln>
              <a:solidFill>
                <a:srgbClr val="000000">
                  <a:alpha val="100000"/>
                </a:srgbClr>
              </a:solidFill>
              <a:ea typeface="+mn-lt"/>
              <a:cs typeface="OPPOSans L" panose="00020600040101010101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14400" y="105345"/>
            <a:ext cx="10604500" cy="736625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266722" y="238960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按键功能实现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>
            <a:off x="292088" y="57223"/>
            <a:ext cx="736624" cy="83286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640634" y="350121"/>
            <a:ext cx="286603" cy="247072"/>
          </a:xfrm>
          <a:prstGeom prst="triangle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5676900" y="405365"/>
            <a:ext cx="5727700" cy="2313652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76900" y="2781520"/>
            <a:ext cx="6096000" cy="281896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alphaModFix amt="100000"/>
          </a:blip>
          <a:srcRect r="20295"/>
          <a:stretch>
            <a:fillRect/>
          </a:stretch>
        </p:blipFill>
        <p:spPr>
          <a:xfrm>
            <a:off x="228977" y="2874173"/>
            <a:ext cx="5334292" cy="262801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1463141"/>
            <a:ext cx="10474036" cy="539485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62608" y="1015466"/>
            <a:ext cx="5353089" cy="8602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串口通信功能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62890" y="1889760"/>
            <a:ext cx="4499610" cy="23063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</a:rPr>
              <a:t>通过USART1_SendNumber函数，将一个数字转换为字符并发送出去。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</a:rPr>
              <a:t>通过USART1_SendString和USART1_SendNumber函数，发送格式化的调试信息，包括距离、报警状态和系统状态。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+mn-lt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11337188" y="5862601"/>
            <a:ext cx="161998" cy="16199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130951" y="5862601"/>
            <a:ext cx="161998" cy="16199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924714" y="5862601"/>
            <a:ext cx="161998" cy="16199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92815" y="5178066"/>
            <a:ext cx="1367478" cy="1197207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串口实现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5015865" y="1160992"/>
            <a:ext cx="7293006" cy="2476076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6320790" y="3919253"/>
            <a:ext cx="5359400" cy="2105402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118957" y="3861739"/>
            <a:ext cx="6201833" cy="22245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57150" y="-63500"/>
            <a:ext cx="12306300" cy="6985000"/>
          </a:xfrm>
          <a:prstGeom prst="rect">
            <a:avLst/>
          </a:prstGeom>
          <a:gradFill>
            <a:gsLst>
              <a:gs pos="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3000000" scaled="0"/>
          </a:gra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0"/>
            <a:ext cx="5481794" cy="6858000"/>
          </a:xfrm>
          <a:custGeom>
            <a:avLst/>
            <a:gdLst>
              <a:gd name="connsiteX0" fmla="*/ 0 w 5481794"/>
              <a:gd name="connsiteY0" fmla="*/ 0 h 6858000"/>
              <a:gd name="connsiteX1" fmla="*/ 5054245 w 5481794"/>
              <a:gd name="connsiteY1" fmla="*/ 0 h 6858000"/>
              <a:gd name="connsiteX2" fmla="*/ 5038639 w 5481794"/>
              <a:gd name="connsiteY2" fmla="*/ 48161 h 6858000"/>
              <a:gd name="connsiteX3" fmla="*/ 5355680 w 5481794"/>
              <a:gd name="connsiteY3" fmla="*/ 6847480 h 6858000"/>
              <a:gd name="connsiteX4" fmla="*/ 5352663 w 5481794"/>
              <a:gd name="connsiteY4" fmla="*/ 6858000 h 6858000"/>
              <a:gd name="connsiteX5" fmla="*/ 0 w 5481794"/>
              <a:gd name="connsiteY5" fmla="*/ 6858000 h 6858000"/>
            </a:gdLst>
            <a:ahLst/>
            <a:cxnLst/>
            <a:rect l="l" t="t" r="r" b="b"/>
            <a:pathLst>
              <a:path w="5481794" h="6858000">
                <a:moveTo>
                  <a:pt x="0" y="0"/>
                </a:moveTo>
                <a:lnTo>
                  <a:pt x="5054245" y="0"/>
                </a:lnTo>
                <a:lnTo>
                  <a:pt x="5038639" y="48161"/>
                </a:lnTo>
                <a:cubicBezTo>
                  <a:pt x="4417814" y="2255170"/>
                  <a:pt x="5910458" y="4635069"/>
                  <a:pt x="5355680" y="6847480"/>
                </a:cubicBezTo>
                <a:lnTo>
                  <a:pt x="5352663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8000"/>
                </a:schemeClr>
              </a:gs>
              <a:gs pos="100000">
                <a:schemeClr val="accent1">
                  <a:lumMod val="60000"/>
                  <a:lumOff val="40000"/>
                  <a:alpha val="85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593724" flipH="1">
            <a:off x="3833990" y="747643"/>
            <a:ext cx="7055388" cy="5416938"/>
          </a:xfrm>
          <a:custGeom>
            <a:avLst/>
            <a:gdLst>
              <a:gd name="connsiteX0" fmla="*/ 257700 w 7055388"/>
              <a:gd name="connsiteY0" fmla="*/ 0 h 5416938"/>
              <a:gd name="connsiteX1" fmla="*/ 257339 w 7055388"/>
              <a:gd name="connsiteY1" fmla="*/ 41 h 5416938"/>
              <a:gd name="connsiteX2" fmla="*/ 133703 w 7055388"/>
              <a:gd name="connsiteY2" fmla="*/ 2177433 h 5416938"/>
              <a:gd name="connsiteX3" fmla="*/ 7055388 w 7055388"/>
              <a:gd name="connsiteY3" fmla="*/ 1612326 h 5416938"/>
              <a:gd name="connsiteX4" fmla="*/ 6851551 w 7055388"/>
              <a:gd name="connsiteY4" fmla="*/ 5191786 h 5416938"/>
              <a:gd name="connsiteX5" fmla="*/ 6800212 w 7055388"/>
              <a:gd name="connsiteY5" fmla="*/ 5205280 h 5416938"/>
              <a:gd name="connsiteX6" fmla="*/ 29543 w 7055388"/>
              <a:gd name="connsiteY6" fmla="*/ 4505789 h 5416938"/>
              <a:gd name="connsiteX7" fmla="*/ 1130 w 7055388"/>
              <a:gd name="connsiteY7" fmla="*/ 4512230 h 5416938"/>
              <a:gd name="connsiteX8" fmla="*/ 0 w 7055388"/>
              <a:gd name="connsiteY8" fmla="*/ 4532121 h 5416938"/>
              <a:gd name="connsiteX9" fmla="*/ 239199 w 7055388"/>
              <a:gd name="connsiteY9" fmla="*/ 4502437 h 5416938"/>
              <a:gd name="connsiteX10" fmla="*/ 6740000 w 7055388"/>
              <a:gd name="connsiteY10" fmla="*/ 5348030 h 5416938"/>
              <a:gd name="connsiteX11" fmla="*/ 6844580 w 7055388"/>
              <a:gd name="connsiteY11" fmla="*/ 5324931 h 5416938"/>
            </a:gdLst>
            <a:ahLst/>
            <a:cxnLst/>
            <a:rect l="l" t="t" r="r" b="b"/>
            <a:pathLst>
              <a:path w="7055388" h="5416938">
                <a:moveTo>
                  <a:pt x="257700" y="0"/>
                </a:moveTo>
                <a:lnTo>
                  <a:pt x="257339" y="41"/>
                </a:lnTo>
                <a:lnTo>
                  <a:pt x="133703" y="2177433"/>
                </a:lnTo>
                <a:close/>
                <a:moveTo>
                  <a:pt x="7055388" y="1612326"/>
                </a:moveTo>
                <a:lnTo>
                  <a:pt x="6851551" y="5191786"/>
                </a:lnTo>
                <a:lnTo>
                  <a:pt x="6800212" y="5205280"/>
                </a:lnTo>
                <a:cubicBezTo>
                  <a:pt x="4561741" y="5700816"/>
                  <a:pt x="2269688" y="4076499"/>
                  <a:pt x="29543" y="4505789"/>
                </a:cubicBezTo>
                <a:lnTo>
                  <a:pt x="1130" y="4512230"/>
                </a:lnTo>
                <a:lnTo>
                  <a:pt x="0" y="4532121"/>
                </a:lnTo>
                <a:lnTo>
                  <a:pt x="239199" y="4502437"/>
                </a:lnTo>
                <a:cubicBezTo>
                  <a:pt x="2406132" y="4298658"/>
                  <a:pt x="4573066" y="5743510"/>
                  <a:pt x="6740000" y="5348030"/>
                </a:cubicBezTo>
                <a:lnTo>
                  <a:pt x="6844580" y="532493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17662" y="2354928"/>
            <a:ext cx="4064000" cy="1752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38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D7E9E9">
                        <a:alpha val="100000"/>
                      </a:srgbClr>
                    </a:gs>
                  </a:gsLst>
                  <a:lin ang="54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目录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74725" y="4478586"/>
            <a:ext cx="3073400" cy="355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dist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D7E9E9">
                        <a:alpha val="100000"/>
                      </a:srgbClr>
                    </a:gs>
                  </a:gsLst>
                  <a:lin ang="54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CONTENTS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810928" y="1144079"/>
            <a:ext cx="691972" cy="690651"/>
          </a:xfrm>
          <a:prstGeom prst="roundRect">
            <a:avLst>
              <a:gd name="adj" fmla="val 9607"/>
            </a:avLst>
          </a:prstGeom>
          <a:gradFill>
            <a:gsLst>
              <a:gs pos="4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13570" y="1233717"/>
            <a:ext cx="889000" cy="495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3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10928" y="2148734"/>
            <a:ext cx="691972" cy="690651"/>
          </a:xfrm>
          <a:prstGeom prst="roundRect">
            <a:avLst>
              <a:gd name="adj" fmla="val 9607"/>
            </a:avLst>
          </a:prstGeom>
          <a:gradFill>
            <a:gsLst>
              <a:gs pos="4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13570" y="2238372"/>
            <a:ext cx="889000" cy="495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3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810928" y="3224688"/>
            <a:ext cx="691972" cy="690651"/>
          </a:xfrm>
          <a:prstGeom prst="roundRect">
            <a:avLst>
              <a:gd name="adj" fmla="val 9607"/>
            </a:avLst>
          </a:prstGeom>
          <a:gradFill>
            <a:gsLst>
              <a:gs pos="4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713570" y="3324398"/>
            <a:ext cx="889000" cy="495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3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810928" y="4310715"/>
            <a:ext cx="691972" cy="690651"/>
          </a:xfrm>
          <a:prstGeom prst="roundRect">
            <a:avLst>
              <a:gd name="adj" fmla="val 9607"/>
            </a:avLst>
          </a:prstGeom>
          <a:gradFill>
            <a:gsLst>
              <a:gs pos="4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713570" y="4400353"/>
            <a:ext cx="889000" cy="495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3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04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726096" y="1258380"/>
            <a:ext cx="3654918" cy="6906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项目概述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726096" y="2263035"/>
            <a:ext cx="3654918" cy="6906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功能演示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726096" y="3349061"/>
            <a:ext cx="3654918" cy="6906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代码讲解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726096" y="4425015"/>
            <a:ext cx="3654918" cy="6906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总结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722734" y="5429670"/>
            <a:ext cx="3654918" cy="6906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rot="10800000">
            <a:off x="-3051664" y="-3515458"/>
            <a:ext cx="10519264" cy="644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5869597" y="4526572"/>
            <a:ext cx="8401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422031" y="363415"/>
            <a:ext cx="11347938" cy="6131170"/>
          </a:xfrm>
          <a:prstGeom prst="roundRect">
            <a:avLst/>
          </a:prstGeom>
          <a:solidFill>
            <a:schemeClr val="bg1"/>
          </a:solidFill>
          <a:ln w="152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1384" y="495880"/>
            <a:ext cx="11089232" cy="5866241"/>
          </a:xfrm>
          <a:prstGeom prst="roundRect">
            <a:avLst>
              <a:gd name="adj" fmla="val 15060"/>
            </a:avLst>
          </a:prstGeom>
          <a:solidFill>
            <a:schemeClr val="accent2">
              <a:lumMod val="20000"/>
              <a:lumOff val="80000"/>
            </a:schemeClr>
          </a:solidFill>
          <a:ln w="1524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834414" y="-250631"/>
            <a:ext cx="2463094" cy="2349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151583" y="5141820"/>
            <a:ext cx="2462663" cy="160558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1515328" y="3282412"/>
            <a:ext cx="9189184" cy="1629606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515328" y="3398876"/>
            <a:ext cx="9189184" cy="1396680"/>
          </a:xfrm>
          <a:prstGeom prst="roundRect">
            <a:avLst/>
          </a:prstGeom>
          <a:solidFill>
            <a:schemeClr val="accent2"/>
          </a:solidFill>
          <a:ln w="5715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87302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70573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83773" y="222738"/>
            <a:ext cx="1450356" cy="363416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972008" y="2419087"/>
            <a:ext cx="1747745" cy="153774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1847529" y="3435714"/>
            <a:ext cx="8496942" cy="13230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总结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7020010" flipH="1">
            <a:off x="10582096" y="2550585"/>
            <a:ext cx="242949" cy="109569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525548" flipH="1">
            <a:off x="10755655" y="2712007"/>
            <a:ext cx="430710" cy="122074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6765894">
            <a:off x="4812092" y="5193455"/>
            <a:ext cx="850948" cy="1123413"/>
          </a:xfrm>
          <a:custGeom>
            <a:avLst/>
            <a:gdLst>
              <a:gd name="connsiteX0" fmla="*/ 0 w 2065355"/>
              <a:gd name="connsiteY0" fmla="*/ 0 h 2698801"/>
              <a:gd name="connsiteX1" fmla="*/ 1023194 w 2065355"/>
              <a:gd name="connsiteY1" fmla="*/ 664658 h 2698801"/>
              <a:gd name="connsiteX2" fmla="*/ 880308 w 2065355"/>
              <a:gd name="connsiteY2" fmla="*/ 1959661 h 2698801"/>
              <a:gd name="connsiteX3" fmla="*/ 171648 w 2065355"/>
              <a:gd name="connsiteY3" fmla="*/ 1731061 h 2698801"/>
              <a:gd name="connsiteX4" fmla="*/ 621802 w 2065355"/>
              <a:gd name="connsiteY4" fmla="*/ 1084506 h 2698801"/>
              <a:gd name="connsiteX5" fmla="*/ 1870908 w 2065355"/>
              <a:gd name="connsiteY5" fmla="*/ 1616761 h 2698801"/>
              <a:gd name="connsiteX6" fmla="*/ 2023308 w 2065355"/>
              <a:gd name="connsiteY6" fmla="*/ 2698801 h 2698801"/>
            </a:gdLst>
            <a:ahLst/>
            <a:cxnLst/>
            <a:rect l="l" t="t" r="r" b="b"/>
            <a:pathLst>
              <a:path w="2065355" h="2698801">
                <a:moveTo>
                  <a:pt x="0" y="0"/>
                </a:moveTo>
                <a:cubicBezTo>
                  <a:pt x="451683" y="87130"/>
                  <a:pt x="847141" y="264711"/>
                  <a:pt x="1023194" y="664658"/>
                </a:cubicBezTo>
                <a:cubicBezTo>
                  <a:pt x="1199247" y="1064605"/>
                  <a:pt x="1154238" y="1796594"/>
                  <a:pt x="880308" y="1959661"/>
                </a:cubicBezTo>
                <a:cubicBezTo>
                  <a:pt x="606378" y="2122728"/>
                  <a:pt x="302736" y="2126265"/>
                  <a:pt x="171648" y="1731061"/>
                </a:cubicBezTo>
                <a:cubicBezTo>
                  <a:pt x="40560" y="1335857"/>
                  <a:pt x="294590" y="1132891"/>
                  <a:pt x="621802" y="1084506"/>
                </a:cubicBezTo>
                <a:cubicBezTo>
                  <a:pt x="949014" y="1036121"/>
                  <a:pt x="1581098" y="1279264"/>
                  <a:pt x="1870908" y="1616761"/>
                </a:cubicBezTo>
                <a:cubicBezTo>
                  <a:pt x="2204721" y="2042262"/>
                  <a:pt x="2002988" y="2585771"/>
                  <a:pt x="2023308" y="2698801"/>
                </a:cubicBezTo>
              </a:path>
            </a:pathLst>
          </a:custGeom>
          <a:noFill/>
          <a:ln w="107950" cap="sq">
            <a:solidFill>
              <a:schemeClr val="accent2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295802" y="-164123"/>
            <a:ext cx="3600398" cy="338711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028824" y="2083550"/>
            <a:ext cx="2466976" cy="3280929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696200" y="2083550"/>
            <a:ext cx="2466976" cy="3280929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271709" y="2398061"/>
            <a:ext cx="558807" cy="63817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902922" y="2426954"/>
            <a:ext cx="631129" cy="6312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4495800" y="3429000"/>
            <a:ext cx="366712" cy="0"/>
          </a:xfrm>
          <a:prstGeom prst="line">
            <a:avLst/>
          </a:prstGeom>
          <a:noFill/>
          <a:ln w="6350" cap="flat">
            <a:solidFill>
              <a:schemeClr val="accent1"/>
            </a:solidFill>
            <a:miter/>
          </a:ln>
        </p:spPr>
      </p:cxnSp>
      <p:cxnSp>
        <p:nvCxnSpPr>
          <p:cNvPr id="9" name="标题 1"/>
          <p:cNvCxnSpPr/>
          <p:nvPr/>
        </p:nvCxnSpPr>
        <p:spPr>
          <a:xfrm>
            <a:off x="7329488" y="3429000"/>
            <a:ext cx="366712" cy="0"/>
          </a:xfrm>
          <a:prstGeom prst="line">
            <a:avLst/>
          </a:prstGeom>
          <a:noFill/>
          <a:ln w="6350" cap="flat">
            <a:solidFill>
              <a:schemeClr val="accent1"/>
            </a:solidFill>
            <a:miter/>
          </a:ln>
        </p:spPr>
      </p:cxnSp>
      <p:cxnSp>
        <p:nvCxnSpPr>
          <p:cNvPr id="10" name="标题 1"/>
          <p:cNvCxnSpPr/>
          <p:nvPr/>
        </p:nvCxnSpPr>
        <p:spPr>
          <a:xfrm>
            <a:off x="0" y="3429000"/>
            <a:ext cx="2028824" cy="0"/>
          </a:xfrm>
          <a:prstGeom prst="line">
            <a:avLst/>
          </a:prstGeom>
          <a:noFill/>
          <a:ln w="6350" cap="flat">
            <a:solidFill>
              <a:schemeClr val="accent1"/>
            </a:solidFill>
            <a:miter/>
          </a:ln>
        </p:spPr>
      </p:cxnSp>
      <p:sp>
        <p:nvSpPr>
          <p:cNvPr id="11" name="标题 1"/>
          <p:cNvSpPr txBox="1"/>
          <p:nvPr/>
        </p:nvSpPr>
        <p:spPr>
          <a:xfrm>
            <a:off x="4862512" y="2083550"/>
            <a:ext cx="2466976" cy="3280929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365760" tIns="1280160" rIns="274320" bIns="0" rtlCol="0" anchor="t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009542" y="2414956"/>
            <a:ext cx="623926" cy="603796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198658" y="3704868"/>
            <a:ext cx="2167602" cy="1574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高精度、低功耗、成本低，适用于多种应用场景。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0" y="6591300"/>
            <a:ext cx="12192000" cy="26670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198658" y="3171468"/>
            <a:ext cx="2180302" cy="3301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技术优势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005358" y="3171468"/>
            <a:ext cx="2180302" cy="3301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功能丰富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005358" y="3704868"/>
            <a:ext cx="2167602" cy="1574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实时距离测量、报警功能、数据显示、按键设置、串口通信等。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37458" y="3171468"/>
            <a:ext cx="2180302" cy="3301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易用性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837458" y="3704868"/>
            <a:ext cx="2167602" cy="1574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界面简洁直观，操作便捷，易于集成和扩展。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164065" y="175460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基于STM32的超声波测距系统</a:t>
            </a:r>
            <a:endParaRPr kumimoji="1" lang="zh-CN" altLang="en-US"/>
          </a:p>
        </p:txBody>
      </p:sp>
      <p:cxnSp>
        <p:nvCxnSpPr>
          <p:cNvPr id="21" name="标题 1"/>
          <p:cNvCxnSpPr/>
          <p:nvPr/>
        </p:nvCxnSpPr>
        <p:spPr>
          <a:xfrm>
            <a:off x="823819" y="672152"/>
            <a:ext cx="10204116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solid"/>
            <a:miter/>
          </a:ln>
        </p:spPr>
      </p:cxnSp>
      <p:sp>
        <p:nvSpPr>
          <p:cNvPr id="22" name="标题 1"/>
          <p:cNvSpPr txBox="1"/>
          <p:nvPr/>
        </p:nvSpPr>
        <p:spPr>
          <a:xfrm>
            <a:off x="286603" y="-7772"/>
            <a:ext cx="496692" cy="496692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5473" y="335854"/>
            <a:ext cx="349946" cy="349946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06394" y="1644822"/>
            <a:ext cx="8488406" cy="4528923"/>
          </a:xfrm>
          <a:prstGeom prst="roundRect">
            <a:avLst>
              <a:gd name="adj" fmla="val 4310"/>
            </a:avLst>
          </a:prstGeom>
          <a:noFill/>
          <a:ln w="1905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438486" y="1335183"/>
            <a:ext cx="5047120" cy="5047120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02765" y="4181512"/>
            <a:ext cx="181540" cy="380604"/>
          </a:xfrm>
          <a:prstGeom prst="parallelogram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blurRad="127000" dist="38100" dir="2700000" algn="tl" rotWithShape="0">
              <a:schemeClr val="tx1">
                <a:lumMod val="65000"/>
                <a:lumOff val="3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71320" y="4562115"/>
            <a:ext cx="5199468" cy="1457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在液位检测场景中，超声波测距系统用于测量液体高度，实现精准液位监测。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71320" y="3993818"/>
            <a:ext cx="5199468" cy="594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液位检测</a:t>
            </a: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alphaModFix amt="100000"/>
          </a:blip>
          <a:srcRect l="7760" r="7760"/>
          <a:stretch>
            <a:fillRect/>
          </a:stretch>
        </p:blipFill>
        <p:spPr>
          <a:xfrm>
            <a:off x="6576973" y="1470601"/>
            <a:ext cx="4773090" cy="4773090"/>
          </a:xfrm>
          <a:custGeom>
            <a:avLst/>
            <a:gdLst/>
            <a:ahLst/>
            <a:cxnLst/>
            <a:rect l="l" t="t" r="r" b="b"/>
            <a:pathLst>
              <a:path w="4775200" h="4775200">
                <a:moveTo>
                  <a:pt x="2386545" y="0"/>
                </a:moveTo>
                <a:cubicBezTo>
                  <a:pt x="3704597" y="0"/>
                  <a:pt x="4773090" y="1068493"/>
                  <a:pt x="4773090" y="2386545"/>
                </a:cubicBezTo>
                <a:cubicBezTo>
                  <a:pt x="4773090" y="3704597"/>
                  <a:pt x="3704597" y="4773090"/>
                  <a:pt x="2386545" y="4773090"/>
                </a:cubicBezTo>
                <a:cubicBezTo>
                  <a:pt x="1068493" y="4773090"/>
                  <a:pt x="0" y="3704597"/>
                  <a:pt x="0" y="2386545"/>
                </a:cubicBezTo>
                <a:cubicBezTo>
                  <a:pt x="0" y="1068493"/>
                  <a:pt x="1068493" y="0"/>
                  <a:pt x="238654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1002765" y="2070232"/>
            <a:ext cx="181540" cy="380604"/>
          </a:xfrm>
          <a:prstGeom prst="parallelogram">
            <a:avLst/>
          </a:prstGeom>
          <a:solidFill>
            <a:schemeClr val="accent2"/>
          </a:solidFill>
          <a:ln w="12700" cap="flat">
            <a:noFill/>
            <a:miter/>
          </a:ln>
          <a:effectLst>
            <a:outerShdw blurRad="127000" dist="38100" dir="2700000" algn="tl" rotWithShape="0">
              <a:schemeClr val="tx1">
                <a:lumMod val="65000"/>
                <a:lumOff val="3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71320" y="2447023"/>
            <a:ext cx="2376000" cy="1457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在汽车倒车时，超声波测距系统实时监测障碍物距离，提供安全预警。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71320" y="1874209"/>
            <a:ext cx="2376000" cy="594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D7E0E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倒车雷达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712668" y="2070232"/>
            <a:ext cx="181540" cy="380604"/>
          </a:xfrm>
          <a:prstGeom prst="parallelogram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blurRad="127000" dist="38100" dir="2700000" algn="tl" rotWithShape="0">
              <a:schemeClr val="tx1">
                <a:lumMod val="65000"/>
                <a:lumOff val="3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866915" y="2447023"/>
            <a:ext cx="2376000" cy="1457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在智能家居系统中，超声波测距系统用于检测人体距离，实现智能门禁功能。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866915" y="1874209"/>
            <a:ext cx="2376000" cy="594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智能门禁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194812" y="4495179"/>
            <a:ext cx="1651736" cy="1651736"/>
          </a:xfrm>
          <a:prstGeom prst="flowChartConnector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623599" y="4961047"/>
            <a:ext cx="794162" cy="72000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164065" y="175460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应用场景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823819" y="672152"/>
            <a:ext cx="10204116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solid"/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286603" y="-7772"/>
            <a:ext cx="496692" cy="496692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75473" y="335854"/>
            <a:ext cx="349946" cy="349946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rot="10800000">
            <a:off x="-3051664" y="-3515458"/>
            <a:ext cx="10519264" cy="644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5869597" y="4526572"/>
            <a:ext cx="8401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422031" y="363415"/>
            <a:ext cx="11347938" cy="6131170"/>
          </a:xfrm>
          <a:prstGeom prst="roundRect">
            <a:avLst/>
          </a:prstGeom>
          <a:solidFill>
            <a:schemeClr val="bg1"/>
          </a:solidFill>
          <a:ln w="152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1384" y="495880"/>
            <a:ext cx="11089232" cy="5866241"/>
          </a:xfrm>
          <a:prstGeom prst="roundRect">
            <a:avLst>
              <a:gd name="adj" fmla="val 15060"/>
            </a:avLst>
          </a:prstGeom>
          <a:solidFill>
            <a:schemeClr val="accent2">
              <a:lumMod val="20000"/>
              <a:lumOff val="80000"/>
            </a:schemeClr>
          </a:solidFill>
          <a:ln w="1524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834414" y="-250631"/>
            <a:ext cx="2463094" cy="2349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151583" y="5027174"/>
            <a:ext cx="2638509" cy="172023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6276238" y="4913104"/>
            <a:ext cx="2098891" cy="497114"/>
          </a:xfrm>
          <a:prstGeom prst="roundRect">
            <a:avLst/>
          </a:pr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804171" y="4913104"/>
            <a:ext cx="2098891" cy="497114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304741" y="4932364"/>
            <a:ext cx="149832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主讲人：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刘建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鑫</a:t>
            </a:r>
            <a:endParaRPr kumimoji="1" lang="zh-CN" altLang="en-US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OPPOSans R" panose="00020600040101010101" charset="-122"/>
              <a:ea typeface="OPPOSans R" panose="00020600040101010101" charset="-122"/>
              <a:cs typeface="OPPOSans R" panose="00020600040101010101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6757110" y="4932364"/>
            <a:ext cx="149832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2025.5.24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923541" y="5005759"/>
            <a:ext cx="311804" cy="31180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997984" y="5073421"/>
            <a:ext cx="162918" cy="1764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380610" y="5003240"/>
            <a:ext cx="316843" cy="316843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461000" y="5080521"/>
            <a:ext cx="156063" cy="1622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515328" y="1957754"/>
            <a:ext cx="9189184" cy="2450122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515328" y="2132857"/>
            <a:ext cx="9189184" cy="2099918"/>
          </a:xfrm>
          <a:prstGeom prst="roundRect">
            <a:avLst/>
          </a:prstGeom>
          <a:solidFill>
            <a:schemeClr val="accent2"/>
          </a:solidFill>
          <a:ln w="5715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187302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970573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83773" y="222738"/>
            <a:ext cx="1450356" cy="363416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972008" y="1305395"/>
            <a:ext cx="1747745" cy="153774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1919538" y="2390727"/>
            <a:ext cx="8352926" cy="15841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谢谢大家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2192425" flipH="1">
            <a:off x="10751376" y="4528825"/>
            <a:ext cx="330969" cy="149266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4697963" flipH="1">
            <a:off x="10271406" y="4767203"/>
            <a:ext cx="586756" cy="166301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20567079">
            <a:off x="6563752" y="879230"/>
            <a:ext cx="766615" cy="1001737"/>
          </a:xfrm>
          <a:custGeom>
            <a:avLst/>
            <a:gdLst>
              <a:gd name="connsiteX0" fmla="*/ 0 w 2065355"/>
              <a:gd name="connsiteY0" fmla="*/ 0 h 2698801"/>
              <a:gd name="connsiteX1" fmla="*/ 1023194 w 2065355"/>
              <a:gd name="connsiteY1" fmla="*/ 664658 h 2698801"/>
              <a:gd name="connsiteX2" fmla="*/ 880308 w 2065355"/>
              <a:gd name="connsiteY2" fmla="*/ 1959661 h 2698801"/>
              <a:gd name="connsiteX3" fmla="*/ 171648 w 2065355"/>
              <a:gd name="connsiteY3" fmla="*/ 1731061 h 2698801"/>
              <a:gd name="connsiteX4" fmla="*/ 621802 w 2065355"/>
              <a:gd name="connsiteY4" fmla="*/ 1084506 h 2698801"/>
              <a:gd name="connsiteX5" fmla="*/ 1870908 w 2065355"/>
              <a:gd name="connsiteY5" fmla="*/ 1616761 h 2698801"/>
              <a:gd name="connsiteX6" fmla="*/ 2023308 w 2065355"/>
              <a:gd name="connsiteY6" fmla="*/ 2698801 h 2698801"/>
            </a:gdLst>
            <a:ahLst/>
            <a:cxnLst/>
            <a:rect l="l" t="t" r="r" b="b"/>
            <a:pathLst>
              <a:path w="2065355" h="2698801">
                <a:moveTo>
                  <a:pt x="0" y="0"/>
                </a:moveTo>
                <a:cubicBezTo>
                  <a:pt x="451683" y="87130"/>
                  <a:pt x="847141" y="264711"/>
                  <a:pt x="1023194" y="664658"/>
                </a:cubicBezTo>
                <a:cubicBezTo>
                  <a:pt x="1199247" y="1064605"/>
                  <a:pt x="1154238" y="1796594"/>
                  <a:pt x="880308" y="1959661"/>
                </a:cubicBezTo>
                <a:cubicBezTo>
                  <a:pt x="606378" y="2122728"/>
                  <a:pt x="302736" y="2126265"/>
                  <a:pt x="171648" y="1731061"/>
                </a:cubicBezTo>
                <a:cubicBezTo>
                  <a:pt x="40560" y="1335857"/>
                  <a:pt x="294590" y="1132891"/>
                  <a:pt x="621802" y="1084506"/>
                </a:cubicBezTo>
                <a:cubicBezTo>
                  <a:pt x="949014" y="1036121"/>
                  <a:pt x="1581098" y="1279264"/>
                  <a:pt x="1870908" y="1616761"/>
                </a:cubicBezTo>
                <a:cubicBezTo>
                  <a:pt x="2204721" y="2042262"/>
                  <a:pt x="2002988" y="2585771"/>
                  <a:pt x="2023308" y="2698801"/>
                </a:cubicBezTo>
              </a:path>
            </a:pathLst>
          </a:custGeom>
          <a:noFill/>
          <a:ln w="1079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rot="10800000">
            <a:off x="-3051664" y="-3515458"/>
            <a:ext cx="10519264" cy="644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5869597" y="4526572"/>
            <a:ext cx="8401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422031" y="363415"/>
            <a:ext cx="11347938" cy="6131170"/>
          </a:xfrm>
          <a:prstGeom prst="roundRect">
            <a:avLst/>
          </a:prstGeom>
          <a:solidFill>
            <a:schemeClr val="bg1"/>
          </a:solidFill>
          <a:ln w="152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1384" y="495880"/>
            <a:ext cx="11089232" cy="5866241"/>
          </a:xfrm>
          <a:prstGeom prst="roundRect">
            <a:avLst>
              <a:gd name="adj" fmla="val 15060"/>
            </a:avLst>
          </a:prstGeom>
          <a:solidFill>
            <a:schemeClr val="accent2">
              <a:lumMod val="20000"/>
              <a:lumOff val="80000"/>
            </a:schemeClr>
          </a:solidFill>
          <a:ln w="1524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834414" y="-250631"/>
            <a:ext cx="2463094" cy="2349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151583" y="5141820"/>
            <a:ext cx="2462663" cy="160558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1515328" y="3282412"/>
            <a:ext cx="9189184" cy="1629606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515328" y="3398876"/>
            <a:ext cx="9189184" cy="1396680"/>
          </a:xfrm>
          <a:prstGeom prst="roundRect">
            <a:avLst/>
          </a:prstGeom>
          <a:solidFill>
            <a:schemeClr val="accent2"/>
          </a:solidFill>
          <a:ln w="5715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87302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70573" y="5814645"/>
            <a:ext cx="1228123" cy="307731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83773" y="222738"/>
            <a:ext cx="1450356" cy="363416"/>
          </a:xfrm>
          <a:custGeom>
            <a:avLst/>
            <a:gdLst>
              <a:gd name="connsiteX0" fmla="*/ 1151815 w 1526439"/>
              <a:gd name="connsiteY0" fmla="*/ 193752 h 382480"/>
              <a:gd name="connsiteX1" fmla="*/ 1340543 w 1526439"/>
              <a:gd name="connsiteY1" fmla="*/ 193752 h 382480"/>
              <a:gd name="connsiteX2" fmla="*/ 1340543 w 1526439"/>
              <a:gd name="connsiteY2" fmla="*/ 382480 h 382480"/>
              <a:gd name="connsiteX3" fmla="*/ 1151815 w 1526439"/>
              <a:gd name="connsiteY3" fmla="*/ 382480 h 382480"/>
              <a:gd name="connsiteX4" fmla="*/ 767876 w 1526439"/>
              <a:gd name="connsiteY4" fmla="*/ 193752 h 382480"/>
              <a:gd name="connsiteX5" fmla="*/ 956604 w 1526439"/>
              <a:gd name="connsiteY5" fmla="*/ 193752 h 382480"/>
              <a:gd name="connsiteX6" fmla="*/ 956604 w 1526439"/>
              <a:gd name="connsiteY6" fmla="*/ 382480 h 382480"/>
              <a:gd name="connsiteX7" fmla="*/ 767876 w 1526439"/>
              <a:gd name="connsiteY7" fmla="*/ 382480 h 382480"/>
              <a:gd name="connsiteX8" fmla="*/ 383938 w 1526439"/>
              <a:gd name="connsiteY8" fmla="*/ 193752 h 382480"/>
              <a:gd name="connsiteX9" fmla="*/ 572666 w 1526439"/>
              <a:gd name="connsiteY9" fmla="*/ 193752 h 382480"/>
              <a:gd name="connsiteX10" fmla="*/ 572666 w 1526439"/>
              <a:gd name="connsiteY10" fmla="*/ 382480 h 382480"/>
              <a:gd name="connsiteX11" fmla="*/ 383938 w 1526439"/>
              <a:gd name="connsiteY11" fmla="*/ 382480 h 382480"/>
              <a:gd name="connsiteX12" fmla="*/ 0 w 1526439"/>
              <a:gd name="connsiteY12" fmla="*/ 193752 h 382480"/>
              <a:gd name="connsiteX13" fmla="*/ 188728 w 1526439"/>
              <a:gd name="connsiteY13" fmla="*/ 193752 h 382480"/>
              <a:gd name="connsiteX14" fmla="*/ 188728 w 1526439"/>
              <a:gd name="connsiteY14" fmla="*/ 382480 h 382480"/>
              <a:gd name="connsiteX15" fmla="*/ 0 w 1526439"/>
              <a:gd name="connsiteY15" fmla="*/ 382480 h 382480"/>
              <a:gd name="connsiteX16" fmla="*/ 1337711 w 1526439"/>
              <a:gd name="connsiteY16" fmla="*/ 0 h 382480"/>
              <a:gd name="connsiteX17" fmla="*/ 1526439 w 1526439"/>
              <a:gd name="connsiteY17" fmla="*/ 0 h 382480"/>
              <a:gd name="connsiteX18" fmla="*/ 1526439 w 1526439"/>
              <a:gd name="connsiteY18" fmla="*/ 188728 h 382480"/>
              <a:gd name="connsiteX19" fmla="*/ 1337711 w 1526439"/>
              <a:gd name="connsiteY19" fmla="*/ 188728 h 382480"/>
              <a:gd name="connsiteX20" fmla="*/ 953772 w 1526439"/>
              <a:gd name="connsiteY20" fmla="*/ 0 h 382480"/>
              <a:gd name="connsiteX21" fmla="*/ 1142500 w 1526439"/>
              <a:gd name="connsiteY21" fmla="*/ 0 h 382480"/>
              <a:gd name="connsiteX22" fmla="*/ 1142500 w 1526439"/>
              <a:gd name="connsiteY22" fmla="*/ 188728 h 382480"/>
              <a:gd name="connsiteX23" fmla="*/ 953772 w 1526439"/>
              <a:gd name="connsiteY23" fmla="*/ 188728 h 382480"/>
              <a:gd name="connsiteX24" fmla="*/ 569834 w 1526439"/>
              <a:gd name="connsiteY24" fmla="*/ 0 h 382480"/>
              <a:gd name="connsiteX25" fmla="*/ 758562 w 1526439"/>
              <a:gd name="connsiteY25" fmla="*/ 0 h 382480"/>
              <a:gd name="connsiteX26" fmla="*/ 758562 w 1526439"/>
              <a:gd name="connsiteY26" fmla="*/ 188728 h 382480"/>
              <a:gd name="connsiteX27" fmla="*/ 569834 w 1526439"/>
              <a:gd name="connsiteY27" fmla="*/ 188728 h 382480"/>
              <a:gd name="connsiteX28" fmla="*/ 185896 w 1526439"/>
              <a:gd name="connsiteY28" fmla="*/ 0 h 382480"/>
              <a:gd name="connsiteX29" fmla="*/ 374624 w 1526439"/>
              <a:gd name="connsiteY29" fmla="*/ 0 h 382480"/>
              <a:gd name="connsiteX30" fmla="*/ 374624 w 1526439"/>
              <a:gd name="connsiteY30" fmla="*/ 188728 h 382480"/>
              <a:gd name="connsiteX31" fmla="*/ 185896 w 1526439"/>
              <a:gd name="connsiteY31" fmla="*/ 188728 h 382480"/>
            </a:gdLst>
            <a:ahLst/>
            <a:cxnLst/>
            <a:rect l="l" t="t" r="r" b="b"/>
            <a:pathLst>
              <a:path w="1526439" h="382480">
                <a:moveTo>
                  <a:pt x="1151815" y="193752"/>
                </a:moveTo>
                <a:lnTo>
                  <a:pt x="1340543" y="193752"/>
                </a:lnTo>
                <a:lnTo>
                  <a:pt x="1340543" y="382480"/>
                </a:lnTo>
                <a:lnTo>
                  <a:pt x="1151815" y="382480"/>
                </a:lnTo>
                <a:close/>
                <a:moveTo>
                  <a:pt x="767876" y="193752"/>
                </a:moveTo>
                <a:lnTo>
                  <a:pt x="956604" y="193752"/>
                </a:lnTo>
                <a:lnTo>
                  <a:pt x="956604" y="382480"/>
                </a:lnTo>
                <a:lnTo>
                  <a:pt x="767876" y="382480"/>
                </a:lnTo>
                <a:close/>
                <a:moveTo>
                  <a:pt x="383938" y="193752"/>
                </a:moveTo>
                <a:lnTo>
                  <a:pt x="572666" y="193752"/>
                </a:lnTo>
                <a:lnTo>
                  <a:pt x="572666" y="382480"/>
                </a:lnTo>
                <a:lnTo>
                  <a:pt x="383938" y="382480"/>
                </a:lnTo>
                <a:close/>
                <a:moveTo>
                  <a:pt x="0" y="193752"/>
                </a:moveTo>
                <a:lnTo>
                  <a:pt x="188728" y="193752"/>
                </a:lnTo>
                <a:lnTo>
                  <a:pt x="188728" y="382480"/>
                </a:lnTo>
                <a:lnTo>
                  <a:pt x="0" y="382480"/>
                </a:lnTo>
                <a:close/>
                <a:moveTo>
                  <a:pt x="1337711" y="0"/>
                </a:moveTo>
                <a:lnTo>
                  <a:pt x="1526439" y="0"/>
                </a:lnTo>
                <a:lnTo>
                  <a:pt x="1526439" y="188728"/>
                </a:lnTo>
                <a:lnTo>
                  <a:pt x="1337711" y="188728"/>
                </a:lnTo>
                <a:close/>
                <a:moveTo>
                  <a:pt x="953772" y="0"/>
                </a:moveTo>
                <a:lnTo>
                  <a:pt x="1142500" y="0"/>
                </a:lnTo>
                <a:lnTo>
                  <a:pt x="1142500" y="188728"/>
                </a:lnTo>
                <a:lnTo>
                  <a:pt x="953772" y="188728"/>
                </a:lnTo>
                <a:close/>
                <a:moveTo>
                  <a:pt x="569834" y="0"/>
                </a:moveTo>
                <a:lnTo>
                  <a:pt x="758562" y="0"/>
                </a:lnTo>
                <a:lnTo>
                  <a:pt x="758562" y="188728"/>
                </a:lnTo>
                <a:lnTo>
                  <a:pt x="569834" y="188728"/>
                </a:lnTo>
                <a:close/>
                <a:moveTo>
                  <a:pt x="185896" y="0"/>
                </a:moveTo>
                <a:lnTo>
                  <a:pt x="374624" y="0"/>
                </a:lnTo>
                <a:lnTo>
                  <a:pt x="374624" y="188728"/>
                </a:lnTo>
                <a:lnTo>
                  <a:pt x="185896" y="188728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972008" y="2419087"/>
            <a:ext cx="1747745" cy="153774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1847529" y="3435714"/>
            <a:ext cx="8496942" cy="13230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项目概述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7020010" flipH="1">
            <a:off x="10582096" y="2550585"/>
            <a:ext cx="242949" cy="109569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525548" flipH="1">
            <a:off x="10755655" y="2712007"/>
            <a:ext cx="430710" cy="122074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6765894">
            <a:off x="4812092" y="5193455"/>
            <a:ext cx="850948" cy="1123413"/>
          </a:xfrm>
          <a:custGeom>
            <a:avLst/>
            <a:gdLst>
              <a:gd name="connsiteX0" fmla="*/ 0 w 2065355"/>
              <a:gd name="connsiteY0" fmla="*/ 0 h 2698801"/>
              <a:gd name="connsiteX1" fmla="*/ 1023194 w 2065355"/>
              <a:gd name="connsiteY1" fmla="*/ 664658 h 2698801"/>
              <a:gd name="connsiteX2" fmla="*/ 880308 w 2065355"/>
              <a:gd name="connsiteY2" fmla="*/ 1959661 h 2698801"/>
              <a:gd name="connsiteX3" fmla="*/ 171648 w 2065355"/>
              <a:gd name="connsiteY3" fmla="*/ 1731061 h 2698801"/>
              <a:gd name="connsiteX4" fmla="*/ 621802 w 2065355"/>
              <a:gd name="connsiteY4" fmla="*/ 1084506 h 2698801"/>
              <a:gd name="connsiteX5" fmla="*/ 1870908 w 2065355"/>
              <a:gd name="connsiteY5" fmla="*/ 1616761 h 2698801"/>
              <a:gd name="connsiteX6" fmla="*/ 2023308 w 2065355"/>
              <a:gd name="connsiteY6" fmla="*/ 2698801 h 2698801"/>
            </a:gdLst>
            <a:ahLst/>
            <a:cxnLst/>
            <a:rect l="l" t="t" r="r" b="b"/>
            <a:pathLst>
              <a:path w="2065355" h="2698801">
                <a:moveTo>
                  <a:pt x="0" y="0"/>
                </a:moveTo>
                <a:cubicBezTo>
                  <a:pt x="451683" y="87130"/>
                  <a:pt x="847141" y="264711"/>
                  <a:pt x="1023194" y="664658"/>
                </a:cubicBezTo>
                <a:cubicBezTo>
                  <a:pt x="1199247" y="1064605"/>
                  <a:pt x="1154238" y="1796594"/>
                  <a:pt x="880308" y="1959661"/>
                </a:cubicBezTo>
                <a:cubicBezTo>
                  <a:pt x="606378" y="2122728"/>
                  <a:pt x="302736" y="2126265"/>
                  <a:pt x="171648" y="1731061"/>
                </a:cubicBezTo>
                <a:cubicBezTo>
                  <a:pt x="40560" y="1335857"/>
                  <a:pt x="294590" y="1132891"/>
                  <a:pt x="621802" y="1084506"/>
                </a:cubicBezTo>
                <a:cubicBezTo>
                  <a:pt x="949014" y="1036121"/>
                  <a:pt x="1581098" y="1279264"/>
                  <a:pt x="1870908" y="1616761"/>
                </a:cubicBezTo>
                <a:cubicBezTo>
                  <a:pt x="2204721" y="2042262"/>
                  <a:pt x="2002988" y="2585771"/>
                  <a:pt x="2023308" y="2698801"/>
                </a:cubicBezTo>
              </a:path>
            </a:pathLst>
          </a:custGeom>
          <a:noFill/>
          <a:ln w="107950" cap="sq">
            <a:solidFill>
              <a:schemeClr val="accent2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295802" y="-164123"/>
            <a:ext cx="3600398" cy="338711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942682" y="1695560"/>
            <a:ext cx="7395410" cy="970547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902432" y="1799833"/>
            <a:ext cx="6211069" cy="81012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实现高精度实时距离测量，通过按键设置报警阈值，控制报警功能开关，支持串口数据传输，满足多种应用场景需求。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902432" y="1243263"/>
            <a:ext cx="6211069" cy="3832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项目目的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942682" y="3396023"/>
            <a:ext cx="7395410" cy="970547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02432" y="3500296"/>
            <a:ext cx="6211069" cy="81012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采用STM32微控制器和HC- SR04超声波模块，具备高精度、低功耗、成本低等优势。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902432" y="2943726"/>
            <a:ext cx="6211069" cy="3832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技术特点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942682" y="5096486"/>
            <a:ext cx="7395410" cy="970547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902432" y="5200759"/>
            <a:ext cx="6211069" cy="81012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广泛应用于工业自动化、智能家居、汽车电子等领域，提升生产效率、生活便利性和安全保障水平。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902432" y="4644189"/>
            <a:ext cx="6211069" cy="3832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应用价值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41208" y="1130300"/>
            <a:ext cx="3834063" cy="5003800"/>
          </a:xfrm>
          <a:prstGeom prst="snip1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alphaModFix amt="100000"/>
          </a:blip>
          <a:srcRect l="21886" r="21886"/>
          <a:stretch>
            <a:fillRect/>
          </a:stretch>
        </p:blipFill>
        <p:spPr>
          <a:xfrm>
            <a:off x="952713" y="1224855"/>
            <a:ext cx="3611053" cy="4814690"/>
          </a:xfrm>
          <a:custGeom>
            <a:avLst/>
            <a:gdLst/>
            <a:ahLst/>
            <a:cxnLst/>
            <a:rect l="l" t="t" r="r" b="b"/>
            <a:pathLst>
              <a:path w="3611053" h="4814690">
                <a:moveTo>
                  <a:pt x="0" y="0"/>
                </a:moveTo>
                <a:lnTo>
                  <a:pt x="3009199" y="0"/>
                </a:lnTo>
                <a:lnTo>
                  <a:pt x="3611053" y="601854"/>
                </a:lnTo>
                <a:lnTo>
                  <a:pt x="3611053" y="4814690"/>
                </a:lnTo>
                <a:lnTo>
                  <a:pt x="0" y="4814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>
            <a:off x="1164065" y="175460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基于STM32的超声波测距系统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823819" y="672152"/>
            <a:ext cx="10204116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solid"/>
            <a:miter/>
          </a:ln>
        </p:spPr>
      </p:cxnSp>
      <p:sp>
        <p:nvSpPr>
          <p:cNvPr id="15" name="标题 1"/>
          <p:cNvSpPr txBox="1"/>
          <p:nvPr/>
        </p:nvSpPr>
        <p:spPr>
          <a:xfrm>
            <a:off x="286603" y="-7772"/>
            <a:ext cx="496692" cy="496692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75473" y="335854"/>
            <a:ext cx="349946" cy="349946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61340" y="1292860"/>
            <a:ext cx="322580" cy="3225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5498" y="881013"/>
            <a:ext cx="5626800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PCB原理图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1753"/>
            <a:ext cx="5626100" cy="10766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61340" y="2899410"/>
            <a:ext cx="322580" cy="32258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699498" y="2055763"/>
            <a:ext cx="5626800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主要功能模块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99500" y="2526303"/>
            <a:ext cx="2971800" cy="10766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超声波测距模块、OLED显示模块、蜂鸣器报警报警、按键输入模块、串口通信模块。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1340" y="4447540"/>
            <a:ext cx="322580" cy="3225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60820" y="1372870"/>
            <a:ext cx="4958080" cy="33528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64065" y="175460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系统整体架构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823819" y="672152"/>
            <a:ext cx="10204116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solid"/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286603" y="-7772"/>
            <a:ext cx="496692" cy="496692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5473" y="335854"/>
            <a:ext cx="349946" cy="349946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293889" y="1366598"/>
            <a:ext cx="8240511" cy="459689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64291" y="1096110"/>
            <a:ext cx="5424751" cy="6134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STM32F103C8T6微控制器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 flipH="1">
            <a:off x="5775907" y="1975212"/>
            <a:ext cx="528900" cy="528900"/>
          </a:xfrm>
          <a:prstGeom prst="teardrop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711984" y="1932928"/>
            <a:ext cx="656746" cy="6134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75908" y="2593301"/>
            <a:ext cx="5411284" cy="73914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核心参数：主频72MHz，Flash 128KB，RAM 20KB，工作电压3.3V。</a:t>
            </a:r>
            <a:endParaRPr kumimoji="1"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5711984" y="3430334"/>
            <a:ext cx="656746" cy="613467"/>
            <a:chOff x="5711984" y="3430334"/>
            <a:chExt cx="656746" cy="613467"/>
          </a:xfrm>
        </p:grpSpPr>
        <p:sp>
          <p:nvSpPr>
            <p:cNvPr id="9" name="标题 1"/>
            <p:cNvSpPr txBox="1"/>
            <p:nvPr/>
          </p:nvSpPr>
          <p:spPr>
            <a:xfrm rot="16200000" flipH="1">
              <a:off x="5775907" y="3472618"/>
              <a:ext cx="528900" cy="528900"/>
            </a:xfrm>
            <a:prstGeom prst="teardrop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5711984" y="3430334"/>
              <a:ext cx="656746" cy="61346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20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Source Han Sans CN Bold" panose="020B0800000000000000" charset="-122"/>
                  <a:ea typeface="Source Han Sans CN Bold" panose="020B0800000000000000" charset="-122"/>
                  <a:cs typeface="Source Han Sans CN Bold" panose="020B0800000000000000" charset="-122"/>
                </a:rPr>
                <a:t>02</a:t>
              </a: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5775908" y="4068312"/>
            <a:ext cx="5411284" cy="73914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主要外设：多个定时器、多个串口、丰富的GPIO接口、ADC/DAC转换器。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 flipH="1">
            <a:off x="5775907" y="4947628"/>
            <a:ext cx="528900" cy="528900"/>
          </a:xfrm>
          <a:prstGeom prst="teardrop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711984" y="4905344"/>
            <a:ext cx="656746" cy="6134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775908" y="5565717"/>
            <a:ext cx="5411284" cy="73914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系统特点：低功耗设计、实时处理能力、丰富的中断资源、强大的计算能力。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1">
            <a:off x="1238200" y="2413591"/>
            <a:ext cx="3190546" cy="3190546"/>
          </a:xfrm>
          <a:prstGeom prst="teardrop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6200000" flipH="1">
            <a:off x="1443568" y="2618957"/>
            <a:ext cx="2767112" cy="2767116"/>
          </a:xfrm>
          <a:prstGeom prst="teardrop">
            <a:avLst/>
          </a:prstGeom>
          <a:blipFill>
            <a:blip r:embed="rId1"/>
            <a:stretch>
              <a:fillRect t="-30793" b="-30793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947209" y="4912587"/>
            <a:ext cx="941930" cy="941929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90258" y="2301601"/>
            <a:ext cx="503685" cy="50368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64065" y="175460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硬件模块介绍（1）</a:t>
            </a: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>
            <a:off x="823819" y="672152"/>
            <a:ext cx="10204116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solid"/>
            <a:miter/>
          </a:ln>
        </p:spPr>
      </p:cxnSp>
      <p:sp>
        <p:nvSpPr>
          <p:cNvPr id="21" name="标题 1"/>
          <p:cNvSpPr txBox="1"/>
          <p:nvPr/>
        </p:nvSpPr>
        <p:spPr>
          <a:xfrm>
            <a:off x="286603" y="-7772"/>
            <a:ext cx="496692" cy="496692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75473" y="335854"/>
            <a:ext cx="349946" cy="349946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92491" y="1050091"/>
            <a:ext cx="5403509" cy="11797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HC-SR04超声波模块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219198" y="2705412"/>
            <a:ext cx="4573180" cy="93600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基本参数：工作电压5V，工作电流15mA，测量范围2cm- 400cm，测量精度3mm，测量角度15度。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0102" y="3985385"/>
            <a:ext cx="4573180" cy="93600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工作原理：发送触发信号，发射超声波，接收回波，计算距离。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19198" y="5265358"/>
            <a:ext cx="4573180" cy="93600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接口定义：VCC（电源正极）、GND（电源地）、TRIG（触发信号输入）、ECHO（回响信号输出）。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94315" y="2721454"/>
            <a:ext cx="265755" cy="222358"/>
          </a:xfrm>
          <a:custGeom>
            <a:avLst/>
            <a:gdLst>
              <a:gd name="connsiteX0" fmla="*/ 6347 w 688069"/>
              <a:gd name="connsiteY0" fmla="*/ 504853 h 575711"/>
              <a:gd name="connsiteX1" fmla="*/ 343533 w 688069"/>
              <a:gd name="connsiteY1" fmla="*/ 7 h 575711"/>
              <a:gd name="connsiteX2" fmla="*/ 680721 w 688069"/>
              <a:gd name="connsiteY2" fmla="*/ 517179 h 575711"/>
              <a:gd name="connsiteX3" fmla="*/ 6347 w 688069"/>
              <a:gd name="connsiteY3" fmla="*/ 504853 h 575711"/>
            </a:gdLst>
            <a:ahLst/>
            <a:cxnLst/>
            <a:rect l="l" t="t" r="r" b="b"/>
            <a:pathLst>
              <a:path w="688069" h="575711">
                <a:moveTo>
                  <a:pt x="6347" y="504853"/>
                </a:moveTo>
                <a:cubicBezTo>
                  <a:pt x="-45229" y="417118"/>
                  <a:pt x="231137" y="-2047"/>
                  <a:pt x="343533" y="7"/>
                </a:cubicBezTo>
                <a:cubicBezTo>
                  <a:pt x="455929" y="2061"/>
                  <a:pt x="736919" y="433038"/>
                  <a:pt x="680721" y="517179"/>
                </a:cubicBezTo>
                <a:cubicBezTo>
                  <a:pt x="624523" y="601320"/>
                  <a:pt x="57923" y="592588"/>
                  <a:pt x="6347" y="50485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94315" y="4001427"/>
            <a:ext cx="265755" cy="222358"/>
          </a:xfrm>
          <a:custGeom>
            <a:avLst/>
            <a:gdLst>
              <a:gd name="connsiteX0" fmla="*/ 6347 w 688069"/>
              <a:gd name="connsiteY0" fmla="*/ 504853 h 575711"/>
              <a:gd name="connsiteX1" fmla="*/ 343533 w 688069"/>
              <a:gd name="connsiteY1" fmla="*/ 7 h 575711"/>
              <a:gd name="connsiteX2" fmla="*/ 680721 w 688069"/>
              <a:gd name="connsiteY2" fmla="*/ 517179 h 575711"/>
              <a:gd name="connsiteX3" fmla="*/ 6347 w 688069"/>
              <a:gd name="connsiteY3" fmla="*/ 504853 h 575711"/>
            </a:gdLst>
            <a:ahLst/>
            <a:cxnLst/>
            <a:rect l="l" t="t" r="r" b="b"/>
            <a:pathLst>
              <a:path w="688069" h="575711">
                <a:moveTo>
                  <a:pt x="6347" y="504853"/>
                </a:moveTo>
                <a:cubicBezTo>
                  <a:pt x="-45229" y="417118"/>
                  <a:pt x="231137" y="-2047"/>
                  <a:pt x="343533" y="7"/>
                </a:cubicBezTo>
                <a:cubicBezTo>
                  <a:pt x="455929" y="2061"/>
                  <a:pt x="736919" y="433038"/>
                  <a:pt x="680721" y="517179"/>
                </a:cubicBezTo>
                <a:cubicBezTo>
                  <a:pt x="624523" y="601320"/>
                  <a:pt x="57923" y="592588"/>
                  <a:pt x="6347" y="50485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94315" y="5281400"/>
            <a:ext cx="265755" cy="222358"/>
          </a:xfrm>
          <a:custGeom>
            <a:avLst/>
            <a:gdLst>
              <a:gd name="connsiteX0" fmla="*/ 6347 w 688069"/>
              <a:gd name="connsiteY0" fmla="*/ 504853 h 575711"/>
              <a:gd name="connsiteX1" fmla="*/ 343533 w 688069"/>
              <a:gd name="connsiteY1" fmla="*/ 7 h 575711"/>
              <a:gd name="connsiteX2" fmla="*/ 680721 w 688069"/>
              <a:gd name="connsiteY2" fmla="*/ 517179 h 575711"/>
              <a:gd name="connsiteX3" fmla="*/ 6347 w 688069"/>
              <a:gd name="connsiteY3" fmla="*/ 504853 h 575711"/>
            </a:gdLst>
            <a:ahLst/>
            <a:cxnLst/>
            <a:rect l="l" t="t" r="r" b="b"/>
            <a:pathLst>
              <a:path w="688069" h="575711">
                <a:moveTo>
                  <a:pt x="6347" y="504853"/>
                </a:moveTo>
                <a:cubicBezTo>
                  <a:pt x="-45229" y="417118"/>
                  <a:pt x="231137" y="-2047"/>
                  <a:pt x="343533" y="7"/>
                </a:cubicBezTo>
                <a:cubicBezTo>
                  <a:pt x="455929" y="2061"/>
                  <a:pt x="736919" y="433038"/>
                  <a:pt x="680721" y="517179"/>
                </a:cubicBezTo>
                <a:cubicBezTo>
                  <a:pt x="624523" y="601320"/>
                  <a:pt x="57923" y="592588"/>
                  <a:pt x="6347" y="50485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884810">
            <a:off x="10296079" y="1896465"/>
            <a:ext cx="976551" cy="817083"/>
          </a:xfrm>
          <a:custGeom>
            <a:avLst/>
            <a:gdLst>
              <a:gd name="connsiteX0" fmla="*/ 6347 w 688069"/>
              <a:gd name="connsiteY0" fmla="*/ 504853 h 575711"/>
              <a:gd name="connsiteX1" fmla="*/ 343533 w 688069"/>
              <a:gd name="connsiteY1" fmla="*/ 7 h 575711"/>
              <a:gd name="connsiteX2" fmla="*/ 680721 w 688069"/>
              <a:gd name="connsiteY2" fmla="*/ 517179 h 575711"/>
              <a:gd name="connsiteX3" fmla="*/ 6347 w 688069"/>
              <a:gd name="connsiteY3" fmla="*/ 504853 h 575711"/>
            </a:gdLst>
            <a:ahLst/>
            <a:cxnLst/>
            <a:rect l="l" t="t" r="r" b="b"/>
            <a:pathLst>
              <a:path w="688069" h="575711">
                <a:moveTo>
                  <a:pt x="6347" y="504853"/>
                </a:moveTo>
                <a:cubicBezTo>
                  <a:pt x="-45229" y="417118"/>
                  <a:pt x="231137" y="-2047"/>
                  <a:pt x="343533" y="7"/>
                </a:cubicBezTo>
                <a:cubicBezTo>
                  <a:pt x="455929" y="2061"/>
                  <a:pt x="736919" y="433038"/>
                  <a:pt x="680721" y="517179"/>
                </a:cubicBezTo>
                <a:cubicBezTo>
                  <a:pt x="624523" y="601320"/>
                  <a:pt x="57923" y="592588"/>
                  <a:pt x="6347" y="50485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2260268">
            <a:off x="5825199" y="5567829"/>
            <a:ext cx="1376479" cy="1151703"/>
          </a:xfrm>
          <a:custGeom>
            <a:avLst/>
            <a:gdLst>
              <a:gd name="connsiteX0" fmla="*/ 6347 w 688069"/>
              <a:gd name="connsiteY0" fmla="*/ 504853 h 575711"/>
              <a:gd name="connsiteX1" fmla="*/ 343533 w 688069"/>
              <a:gd name="connsiteY1" fmla="*/ 7 h 575711"/>
              <a:gd name="connsiteX2" fmla="*/ 680721 w 688069"/>
              <a:gd name="connsiteY2" fmla="*/ 517179 h 575711"/>
              <a:gd name="connsiteX3" fmla="*/ 6347 w 688069"/>
              <a:gd name="connsiteY3" fmla="*/ 504853 h 575711"/>
            </a:gdLst>
            <a:ahLst/>
            <a:cxnLst/>
            <a:rect l="l" t="t" r="r" b="b"/>
            <a:pathLst>
              <a:path w="688069" h="575711">
                <a:moveTo>
                  <a:pt x="6347" y="504853"/>
                </a:moveTo>
                <a:cubicBezTo>
                  <a:pt x="-45229" y="417118"/>
                  <a:pt x="231137" y="-2047"/>
                  <a:pt x="343533" y="7"/>
                </a:cubicBezTo>
                <a:cubicBezTo>
                  <a:pt x="455929" y="2061"/>
                  <a:pt x="736919" y="433038"/>
                  <a:pt x="680721" y="517179"/>
                </a:cubicBezTo>
                <a:cubicBezTo>
                  <a:pt x="624523" y="601320"/>
                  <a:pt x="57923" y="592588"/>
                  <a:pt x="6347" y="504853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64065" y="175460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硬件模块介绍（2）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823819" y="672152"/>
            <a:ext cx="10204116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solid"/>
            <a:miter/>
          </a:ln>
        </p:spPr>
      </p:cxnSp>
      <p:sp>
        <p:nvSpPr>
          <p:cNvPr id="15" name="标题 1"/>
          <p:cNvSpPr txBox="1"/>
          <p:nvPr/>
        </p:nvSpPr>
        <p:spPr>
          <a:xfrm>
            <a:off x="286603" y="-7772"/>
            <a:ext cx="496692" cy="496692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75473" y="335854"/>
            <a:ext cx="349946" cy="349946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299751" y="1909240"/>
            <a:ext cx="3994594" cy="399459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alphaModFix amt="100000"/>
          </a:blip>
          <a:srcRect l="25402" r="25402"/>
          <a:stretch>
            <a:fillRect/>
          </a:stretch>
        </p:blipFill>
        <p:spPr>
          <a:xfrm>
            <a:off x="6397904" y="1893092"/>
            <a:ext cx="3391890" cy="3391890"/>
          </a:xfrm>
          <a:custGeom>
            <a:avLst/>
            <a:gdLst>
              <a:gd name="connsiteX0" fmla="*/ 1264145 w 2528290"/>
              <a:gd name="connsiteY0" fmla="*/ 0 h 2528290"/>
              <a:gd name="connsiteX1" fmla="*/ 2528290 w 2528290"/>
              <a:gd name="connsiteY1" fmla="*/ 1264145 h 2528290"/>
              <a:gd name="connsiteX2" fmla="*/ 1264145 w 2528290"/>
              <a:gd name="connsiteY2" fmla="*/ 2528290 h 2528290"/>
              <a:gd name="connsiteX3" fmla="*/ 0 w 2528290"/>
              <a:gd name="connsiteY3" fmla="*/ 1264145 h 2528290"/>
              <a:gd name="connsiteX4" fmla="*/ 1264145 w 2528290"/>
              <a:gd name="connsiteY4" fmla="*/ 0 h 2528290"/>
            </a:gdLst>
            <a:ahLst/>
            <a:cxnLst/>
            <a:rect l="l" t="t" r="r" b="b"/>
            <a:pathLst>
              <a:path w="2528290" h="2528290">
                <a:moveTo>
                  <a:pt x="1264145" y="0"/>
                </a:moveTo>
                <a:cubicBezTo>
                  <a:pt x="1962313" y="0"/>
                  <a:pt x="2528290" y="565977"/>
                  <a:pt x="2528290" y="1264145"/>
                </a:cubicBezTo>
                <a:cubicBezTo>
                  <a:pt x="2528290" y="1962313"/>
                  <a:pt x="1962313" y="2528290"/>
                  <a:pt x="1264145" y="2528290"/>
                </a:cubicBezTo>
                <a:cubicBezTo>
                  <a:pt x="565977" y="2528290"/>
                  <a:pt x="0" y="1962313"/>
                  <a:pt x="0" y="1264145"/>
                </a:cubicBezTo>
                <a:cubicBezTo>
                  <a:pt x="0" y="565977"/>
                  <a:pt x="565977" y="0"/>
                  <a:pt x="1264145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243010" y="2358527"/>
            <a:ext cx="12686136" cy="315733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5000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77020" y="1613905"/>
            <a:ext cx="2546307" cy="4281228"/>
          </a:xfrm>
          <a:prstGeom prst="roundRect">
            <a:avLst>
              <a:gd name="adj" fmla="val 6035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44000">
                <a:schemeClr val="bg1"/>
              </a:gs>
            </a:gsLst>
            <a:lin ang="7200000" scaled="0"/>
          </a:gradFill>
          <a:ln w="19050" cap="sq">
            <a:solidFill>
              <a:schemeClr val="bg1"/>
            </a:solidFill>
            <a:miter/>
          </a:ln>
          <a:effectLst>
            <a:outerShdw blurRad="228600" dist="139700" dir="5400000" algn="tl" rotWithShape="0">
              <a:schemeClr val="accent1">
                <a:lumMod val="75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442211" y="1613905"/>
            <a:ext cx="2546307" cy="4281228"/>
          </a:xfrm>
          <a:prstGeom prst="roundRect">
            <a:avLst>
              <a:gd name="adj" fmla="val 6035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44000">
                <a:schemeClr val="bg1"/>
              </a:gs>
            </a:gsLst>
            <a:lin ang="7200000" scaled="0"/>
          </a:gradFill>
          <a:ln w="19050" cap="sq">
            <a:solidFill>
              <a:schemeClr val="bg1"/>
            </a:solidFill>
            <a:miter/>
          </a:ln>
          <a:effectLst>
            <a:outerShdw blurRad="228600" dist="139700" dir="5400000" algn="tl" rotWithShape="0">
              <a:schemeClr val="accent1">
                <a:lumMod val="75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207402" y="1613905"/>
            <a:ext cx="2546307" cy="4281228"/>
          </a:xfrm>
          <a:prstGeom prst="roundRect">
            <a:avLst>
              <a:gd name="adj" fmla="val 6035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44000">
                <a:schemeClr val="bg1"/>
              </a:gs>
            </a:gsLst>
            <a:lin ang="7200000" scaled="0"/>
          </a:gradFill>
          <a:ln w="19050" cap="sq">
            <a:solidFill>
              <a:schemeClr val="bg1"/>
            </a:solidFill>
            <a:miter/>
          </a:ln>
          <a:effectLst>
            <a:outerShdw blurRad="228600" dist="139700" dir="5400000" algn="tl" rotWithShape="0">
              <a:schemeClr val="accent1">
                <a:lumMod val="75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972592" y="1613905"/>
            <a:ext cx="2546307" cy="4281228"/>
          </a:xfrm>
          <a:prstGeom prst="roundRect">
            <a:avLst>
              <a:gd name="adj" fmla="val 6035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44000">
                <a:schemeClr val="bg1"/>
              </a:gs>
            </a:gsLst>
            <a:lin ang="7200000" scaled="0"/>
          </a:gradFill>
          <a:ln w="19050" cap="sq">
            <a:solidFill>
              <a:schemeClr val="bg1"/>
            </a:solidFill>
            <a:miter/>
          </a:ln>
          <a:effectLst>
            <a:outerShdw blurRad="228600" dist="139700" dir="5400000" algn="tl" rotWithShape="0">
              <a:schemeClr val="accent1">
                <a:lumMod val="75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5136" y="2419109"/>
            <a:ext cx="2137586" cy="5555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OLED显示模块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887594" y="3071878"/>
            <a:ext cx="2125158" cy="36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630326" y="2419109"/>
            <a:ext cx="2162986" cy="5555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LED指示灯和蜂鸣器报警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3652785" y="3071878"/>
            <a:ext cx="2125158" cy="36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417976" y="2419109"/>
            <a:ext cx="2124886" cy="5555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按键模块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6417976" y="3071878"/>
            <a:ext cx="2125158" cy="36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210915" y="2419109"/>
            <a:ext cx="2086786" cy="5555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8848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串口通信模块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9183166" y="3071878"/>
            <a:ext cx="2125158" cy="36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210915" y="3278567"/>
            <a:ext cx="2069660" cy="19234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调试信息显示：传输测量数据和调试信息。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417976" y="3319119"/>
            <a:ext cx="2125158" cy="19234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功能选择：切换系统功能。
报警阈值调节：用户设定报警阈值。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630326" y="3335024"/>
            <a:ext cx="2170076" cy="19234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报警指示：通过LED闪烁和蜂鸣器报警提示用户。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410408" y="5341834"/>
            <a:ext cx="297437" cy="33968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75483" y="5341834"/>
            <a:ext cx="339633" cy="33968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929568" y="5341834"/>
            <a:ext cx="351007" cy="33968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729190" y="5341834"/>
            <a:ext cx="313580" cy="33968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65136" y="3335024"/>
            <a:ext cx="2170076" cy="19234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显示内容：当前距离值、报警阈值、报警状态、系统状态。
显示特点：高对比度、低功耗、可视角度大、响应速度快。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164065" y="175460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硬件模块介绍（3）</a:t>
            </a: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>
            <a:off x="823819" y="672152"/>
            <a:ext cx="10204116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solid"/>
            <a:miter/>
          </a:ln>
        </p:spPr>
      </p:cxnSp>
      <p:sp>
        <p:nvSpPr>
          <p:cNvPr id="27" name="标题 1"/>
          <p:cNvSpPr txBox="1"/>
          <p:nvPr/>
        </p:nvSpPr>
        <p:spPr>
          <a:xfrm>
            <a:off x="286603" y="-7772"/>
            <a:ext cx="496692" cy="496692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575473" y="335854"/>
            <a:ext cx="349946" cy="349946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  <a:alpha val="4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038" y="140945"/>
            <a:ext cx="11907924" cy="6576111"/>
          </a:xfrm>
          <a:prstGeom prst="roundRect">
            <a:avLst>
              <a:gd name="adj" fmla="val 4366"/>
            </a:avLst>
          </a:prstGeom>
          <a:noFill/>
          <a:ln w="381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294842" y="3540218"/>
            <a:ext cx="3571316" cy="25901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系统启动后首先进行初始化，接着判断按键是否按下，按下则设置报警阈值并在 OLED 显示；未按下就直接进行距离检测计算，检测数据在 OLED 显示并通过串口输出。然后判断距离是否小于报警值，小于则蜂鸣器和 LED 报警，不小于就返回继续检测按键。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780242" y="2667000"/>
            <a:ext cx="5844616" cy="6827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工作流程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70659" y="25049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流程图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57020" y="216567"/>
            <a:ext cx="485987" cy="617711"/>
          </a:xfrm>
          <a:custGeom>
            <a:avLst/>
            <a:gdLst>
              <a:gd name="connsiteX0" fmla="*/ 543837 w 543836"/>
              <a:gd name="connsiteY0" fmla="*/ 345620 h 691240"/>
              <a:gd name="connsiteX1" fmla="*/ 435070 w 543836"/>
              <a:gd name="connsiteY1" fmla="*/ 350905 h 691240"/>
              <a:gd name="connsiteX2" fmla="*/ 278382 w 543836"/>
              <a:gd name="connsiteY2" fmla="*/ 518413 h 691240"/>
              <a:gd name="connsiteX3" fmla="*/ 271918 w 543836"/>
              <a:gd name="connsiteY3" fmla="*/ 691241 h 691240"/>
              <a:gd name="connsiteX4" fmla="*/ 265455 w 543836"/>
              <a:gd name="connsiteY4" fmla="*/ 518413 h 691240"/>
              <a:gd name="connsiteX5" fmla="*/ 108767 w 543836"/>
              <a:gd name="connsiteY5" fmla="*/ 350905 h 691240"/>
              <a:gd name="connsiteX6" fmla="*/ 0 w 543836"/>
              <a:gd name="connsiteY6" fmla="*/ 345620 h 691240"/>
              <a:gd name="connsiteX7" fmla="*/ 108767 w 543836"/>
              <a:gd name="connsiteY7" fmla="*/ 340335 h 691240"/>
              <a:gd name="connsiteX8" fmla="*/ 265455 w 543836"/>
              <a:gd name="connsiteY8" fmla="*/ 172828 h 691240"/>
              <a:gd name="connsiteX9" fmla="*/ 271918 w 543836"/>
              <a:gd name="connsiteY9" fmla="*/ 0 h 691240"/>
              <a:gd name="connsiteX10" fmla="*/ 278382 w 543836"/>
              <a:gd name="connsiteY10" fmla="*/ 172828 h 691240"/>
              <a:gd name="connsiteX11" fmla="*/ 435070 w 543836"/>
              <a:gd name="connsiteY11" fmla="*/ 340335 h 691240"/>
              <a:gd name="connsiteX12" fmla="*/ 543837 w 543836"/>
              <a:gd name="connsiteY12" fmla="*/ 345620 h 691240"/>
            </a:gdLst>
            <a:ahLst/>
            <a:cxnLst/>
            <a:rect l="l" t="t" r="r" b="b"/>
            <a:pathLst>
              <a:path w="543836" h="691240">
                <a:moveTo>
                  <a:pt x="543837" y="345620"/>
                </a:moveTo>
                <a:cubicBezTo>
                  <a:pt x="500987" y="347013"/>
                  <a:pt x="465279" y="348156"/>
                  <a:pt x="435070" y="350905"/>
                </a:cubicBezTo>
                <a:cubicBezTo>
                  <a:pt x="321232" y="361046"/>
                  <a:pt x="289451" y="391006"/>
                  <a:pt x="278382" y="518413"/>
                </a:cubicBezTo>
                <a:cubicBezTo>
                  <a:pt x="274704" y="562869"/>
                  <a:pt x="273311" y="619574"/>
                  <a:pt x="271918" y="691241"/>
                </a:cubicBezTo>
                <a:cubicBezTo>
                  <a:pt x="270526" y="619574"/>
                  <a:pt x="269169" y="562905"/>
                  <a:pt x="265455" y="518413"/>
                </a:cubicBezTo>
                <a:cubicBezTo>
                  <a:pt x="254386" y="391006"/>
                  <a:pt x="222605" y="361046"/>
                  <a:pt x="108767" y="350905"/>
                </a:cubicBezTo>
                <a:cubicBezTo>
                  <a:pt x="78594" y="348156"/>
                  <a:pt x="42850" y="346977"/>
                  <a:pt x="0" y="345620"/>
                </a:cubicBezTo>
                <a:cubicBezTo>
                  <a:pt x="42850" y="344228"/>
                  <a:pt x="78558" y="343085"/>
                  <a:pt x="108767" y="340335"/>
                </a:cubicBezTo>
                <a:cubicBezTo>
                  <a:pt x="222605" y="330409"/>
                  <a:pt x="254386" y="300485"/>
                  <a:pt x="265455" y="172828"/>
                </a:cubicBezTo>
                <a:cubicBezTo>
                  <a:pt x="269133" y="128371"/>
                  <a:pt x="270526" y="71667"/>
                  <a:pt x="271918" y="0"/>
                </a:cubicBezTo>
                <a:cubicBezTo>
                  <a:pt x="273311" y="71667"/>
                  <a:pt x="274668" y="128336"/>
                  <a:pt x="278382" y="172828"/>
                </a:cubicBezTo>
                <a:cubicBezTo>
                  <a:pt x="289451" y="300485"/>
                  <a:pt x="321232" y="330444"/>
                  <a:pt x="435070" y="340335"/>
                </a:cubicBezTo>
                <a:cubicBezTo>
                  <a:pt x="465243" y="343085"/>
                  <a:pt x="500987" y="344263"/>
                  <a:pt x="543837" y="345620"/>
                </a:cubicBezTo>
                <a:close/>
              </a:path>
            </a:pathLst>
          </a:custGeom>
          <a:noFill/>
          <a:ln w="17097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74312" y="144378"/>
            <a:ext cx="202009" cy="256762"/>
          </a:xfrm>
          <a:custGeom>
            <a:avLst/>
            <a:gdLst>
              <a:gd name="connsiteX0" fmla="*/ 543837 w 543836"/>
              <a:gd name="connsiteY0" fmla="*/ 345620 h 691240"/>
              <a:gd name="connsiteX1" fmla="*/ 435070 w 543836"/>
              <a:gd name="connsiteY1" fmla="*/ 350905 h 691240"/>
              <a:gd name="connsiteX2" fmla="*/ 278382 w 543836"/>
              <a:gd name="connsiteY2" fmla="*/ 518413 h 691240"/>
              <a:gd name="connsiteX3" fmla="*/ 271918 w 543836"/>
              <a:gd name="connsiteY3" fmla="*/ 691241 h 691240"/>
              <a:gd name="connsiteX4" fmla="*/ 265455 w 543836"/>
              <a:gd name="connsiteY4" fmla="*/ 518413 h 691240"/>
              <a:gd name="connsiteX5" fmla="*/ 108767 w 543836"/>
              <a:gd name="connsiteY5" fmla="*/ 350905 h 691240"/>
              <a:gd name="connsiteX6" fmla="*/ 0 w 543836"/>
              <a:gd name="connsiteY6" fmla="*/ 345620 h 691240"/>
              <a:gd name="connsiteX7" fmla="*/ 108767 w 543836"/>
              <a:gd name="connsiteY7" fmla="*/ 340335 h 691240"/>
              <a:gd name="connsiteX8" fmla="*/ 265455 w 543836"/>
              <a:gd name="connsiteY8" fmla="*/ 172828 h 691240"/>
              <a:gd name="connsiteX9" fmla="*/ 271918 w 543836"/>
              <a:gd name="connsiteY9" fmla="*/ 0 h 691240"/>
              <a:gd name="connsiteX10" fmla="*/ 278382 w 543836"/>
              <a:gd name="connsiteY10" fmla="*/ 172828 h 691240"/>
              <a:gd name="connsiteX11" fmla="*/ 435070 w 543836"/>
              <a:gd name="connsiteY11" fmla="*/ 340335 h 691240"/>
              <a:gd name="connsiteX12" fmla="*/ 543837 w 543836"/>
              <a:gd name="connsiteY12" fmla="*/ 345620 h 691240"/>
            </a:gdLst>
            <a:ahLst/>
            <a:cxnLst/>
            <a:rect l="l" t="t" r="r" b="b"/>
            <a:pathLst>
              <a:path w="543836" h="691240">
                <a:moveTo>
                  <a:pt x="543837" y="345620"/>
                </a:moveTo>
                <a:cubicBezTo>
                  <a:pt x="500987" y="347013"/>
                  <a:pt x="465279" y="348156"/>
                  <a:pt x="435070" y="350905"/>
                </a:cubicBezTo>
                <a:cubicBezTo>
                  <a:pt x="321232" y="361046"/>
                  <a:pt x="289451" y="391006"/>
                  <a:pt x="278382" y="518413"/>
                </a:cubicBezTo>
                <a:cubicBezTo>
                  <a:pt x="274704" y="562869"/>
                  <a:pt x="273311" y="619574"/>
                  <a:pt x="271918" y="691241"/>
                </a:cubicBezTo>
                <a:cubicBezTo>
                  <a:pt x="270526" y="619574"/>
                  <a:pt x="269169" y="562905"/>
                  <a:pt x="265455" y="518413"/>
                </a:cubicBezTo>
                <a:cubicBezTo>
                  <a:pt x="254386" y="391006"/>
                  <a:pt x="222605" y="361046"/>
                  <a:pt x="108767" y="350905"/>
                </a:cubicBezTo>
                <a:cubicBezTo>
                  <a:pt x="78594" y="348156"/>
                  <a:pt x="42850" y="346977"/>
                  <a:pt x="0" y="345620"/>
                </a:cubicBezTo>
                <a:cubicBezTo>
                  <a:pt x="42850" y="344228"/>
                  <a:pt x="78558" y="343085"/>
                  <a:pt x="108767" y="340335"/>
                </a:cubicBezTo>
                <a:cubicBezTo>
                  <a:pt x="222605" y="330409"/>
                  <a:pt x="254386" y="300485"/>
                  <a:pt x="265455" y="172828"/>
                </a:cubicBezTo>
                <a:cubicBezTo>
                  <a:pt x="269133" y="128371"/>
                  <a:pt x="270526" y="71667"/>
                  <a:pt x="271918" y="0"/>
                </a:cubicBezTo>
                <a:cubicBezTo>
                  <a:pt x="273311" y="71667"/>
                  <a:pt x="274668" y="128336"/>
                  <a:pt x="278382" y="172828"/>
                </a:cubicBezTo>
                <a:cubicBezTo>
                  <a:pt x="289451" y="300485"/>
                  <a:pt x="321232" y="330444"/>
                  <a:pt x="435070" y="340335"/>
                </a:cubicBezTo>
                <a:cubicBezTo>
                  <a:pt x="465243" y="343085"/>
                  <a:pt x="500987" y="344263"/>
                  <a:pt x="543837" y="345620"/>
                </a:cubicBezTo>
                <a:close/>
              </a:path>
            </a:pathLst>
          </a:custGeom>
          <a:noFill/>
          <a:ln w="17097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838012" y="777998"/>
            <a:ext cx="6121777" cy="5699002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commondata" val="eyJoZGlkIjoiMzMyNzVkY2Y5OWRkZmNhZDI5OGVhNDcyZTJmOGExNz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4D26"/>
      </a:dk2>
      <a:lt2>
        <a:srgbClr val="FEFAC9"/>
      </a:lt2>
      <a:accent1>
        <a:srgbClr val="488483"/>
      </a:accent1>
      <a:accent2>
        <a:srgbClr val="DD7E0E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444D26"/>
      </a:dk2>
      <a:lt2>
        <a:srgbClr val="FEFAC9"/>
      </a:lt2>
      <a:accent1>
        <a:srgbClr val="488483"/>
      </a:accent1>
      <a:accent2>
        <a:srgbClr val="DD7E0E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1863</Words>
  <Application>WPS 演示</Application>
  <PresentationFormat/>
  <Paragraphs>206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42" baseType="lpstr">
      <vt:lpstr>Arial</vt:lpstr>
      <vt:lpstr>宋体</vt:lpstr>
      <vt:lpstr>Wingdings</vt:lpstr>
      <vt:lpstr>Source Han Sans</vt:lpstr>
      <vt:lpstr>HelloFont WenYiHei</vt:lpstr>
      <vt:lpstr>Source Han Sans CN Bold</vt:lpstr>
      <vt:lpstr>等线</vt:lpstr>
      <vt:lpstr>微软雅黑</vt:lpstr>
      <vt:lpstr>Arial Unicode MS</vt:lpstr>
      <vt:lpstr>Calibri</vt:lpstr>
      <vt:lpstr>Dream-ZongYiGBT</vt:lpstr>
      <vt:lpstr>Alibaba Sans Light</vt:lpstr>
      <vt:lpstr>OPPOSans B</vt:lpstr>
      <vt:lpstr>OPPOSans H</vt:lpstr>
      <vt:lpstr>OPPOSans L</vt:lpstr>
      <vt:lpstr>Source Han Sans CN Regular</vt:lpstr>
      <vt:lpstr>OPPOSans R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实名上网</cp:lastModifiedBy>
  <cp:revision>8</cp:revision>
  <dcterms:created xsi:type="dcterms:W3CDTF">2025-05-23T14:20:00Z</dcterms:created>
  <dcterms:modified xsi:type="dcterms:W3CDTF">2025-09-07T07:26:17Z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C519D54E74E14881B2DCDE314DC1AB65_12</vt:lpwstr>
  </property>
  <property fmtid="{D5CDD505-2E9C-101B-9397-08002B2CF9AE}" pid="3" name="KSOProductBuildVer">
    <vt:lpwstr>2052-12.1.0.16364</vt:lpwstr>
  </property>
</Properties>
</file>